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4"/>
  </p:notesMasterIdLst>
  <p:handoutMasterIdLst>
    <p:handoutMasterId r:id="rId45"/>
  </p:handoutMasterIdLst>
  <p:sldIdLst>
    <p:sldId id="259" r:id="rId2"/>
    <p:sldId id="265" r:id="rId3"/>
    <p:sldId id="266" r:id="rId4"/>
    <p:sldId id="268" r:id="rId5"/>
    <p:sldId id="270" r:id="rId6"/>
    <p:sldId id="271" r:id="rId7"/>
    <p:sldId id="273" r:id="rId8"/>
    <p:sldId id="274" r:id="rId9"/>
    <p:sldId id="275" r:id="rId10"/>
    <p:sldId id="276" r:id="rId11"/>
    <p:sldId id="277" r:id="rId12"/>
    <p:sldId id="278" r:id="rId13"/>
    <p:sldId id="279" r:id="rId14"/>
    <p:sldId id="319" r:id="rId15"/>
    <p:sldId id="280" r:id="rId16"/>
    <p:sldId id="306" r:id="rId17"/>
    <p:sldId id="282" r:id="rId18"/>
    <p:sldId id="283" r:id="rId19"/>
    <p:sldId id="284" r:id="rId20"/>
    <p:sldId id="307" r:id="rId21"/>
    <p:sldId id="308" r:id="rId22"/>
    <p:sldId id="309" r:id="rId23"/>
    <p:sldId id="310" r:id="rId24"/>
    <p:sldId id="311" r:id="rId25"/>
    <p:sldId id="312" r:id="rId26"/>
    <p:sldId id="313" r:id="rId27"/>
    <p:sldId id="295" r:id="rId28"/>
    <p:sldId id="297" r:id="rId29"/>
    <p:sldId id="298" r:id="rId30"/>
    <p:sldId id="299" r:id="rId31"/>
    <p:sldId id="301" r:id="rId32"/>
    <p:sldId id="302" r:id="rId33"/>
    <p:sldId id="320" r:id="rId34"/>
    <p:sldId id="321" r:id="rId35"/>
    <p:sldId id="322" r:id="rId36"/>
    <p:sldId id="304" r:id="rId37"/>
    <p:sldId id="314" r:id="rId38"/>
    <p:sldId id="315" r:id="rId39"/>
    <p:sldId id="316" r:id="rId40"/>
    <p:sldId id="317" r:id="rId41"/>
    <p:sldId id="318" r:id="rId42"/>
    <p:sldId id="30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3B5"/>
    <a:srgbClr val="455F51"/>
    <a:srgbClr val="A3CF80"/>
    <a:srgbClr val="162313"/>
    <a:srgbClr val="C3591A"/>
    <a:srgbClr val="FFFFFA"/>
    <a:srgbClr val="FFF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434" autoAdjust="0"/>
  </p:normalViewPr>
  <p:slideViewPr>
    <p:cSldViewPr snapToGrid="0">
      <p:cViewPr varScale="1">
        <p:scale>
          <a:sx n="131" d="100"/>
          <a:sy n="131" d="100"/>
        </p:scale>
        <p:origin x="352" y="192"/>
      </p:cViewPr>
      <p:guideLst>
        <p:guide orient="horz" pos="2160"/>
        <p:guide pos="3840"/>
      </p:guideLst>
    </p:cSldViewPr>
  </p:slideViewPr>
  <p:outlineViewPr>
    <p:cViewPr>
      <p:scale>
        <a:sx n="33" d="100"/>
        <a:sy n="33" d="100"/>
      </p:scale>
      <p:origin x="0" y="-37272"/>
    </p:cViewPr>
  </p:outlineViewPr>
  <p:notesTextViewPr>
    <p:cViewPr>
      <p:scale>
        <a:sx n="1" d="1"/>
        <a:sy n="1" d="1"/>
      </p:scale>
      <p:origin x="0" y="0"/>
    </p:cViewPr>
  </p:notesTextViewPr>
  <p:notesViewPr>
    <p:cSldViewPr snapToGrid="0">
      <p:cViewPr varScale="1">
        <p:scale>
          <a:sx n="76" d="100"/>
          <a:sy n="76" d="100"/>
        </p:scale>
        <p:origin x="177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A9C15-52DD-47BA-9E29-1B18D952476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DD8F7C56-0D4E-4DB4-BCB8-C39CE159EE8D}">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DOMAINS</a:t>
          </a:r>
        </a:p>
      </dgm:t>
    </dgm:pt>
    <dgm:pt modelId="{F5951AEB-97D0-4F32-B58F-BF66E8F1757D}" type="parTrans" cxnId="{01B7A6E6-E583-4FC9-AA6B-DEDC498411B3}">
      <dgm:prSet/>
      <dgm:spPr/>
      <dgm:t>
        <a:bodyPr/>
        <a:lstStyle/>
        <a:p>
          <a:endParaRPr lang="en-US"/>
        </a:p>
      </dgm:t>
    </dgm:pt>
    <dgm:pt modelId="{7D3784D0-A14D-4220-B149-7BED7F2B7998}" type="sibTrans" cxnId="{01B7A6E6-E583-4FC9-AA6B-DEDC498411B3}">
      <dgm:prSet/>
      <dgm:spPr/>
      <dgm:t>
        <a:bodyPr/>
        <a:lstStyle/>
        <a:p>
          <a:endParaRPr lang="en-US"/>
        </a:p>
      </dgm:t>
    </dgm:pt>
    <dgm:pt modelId="{96ED515A-CE5E-45E5-9CE3-EBC442BCB2DB}">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a:solidFill>
                <a:srgbClr val="C00000"/>
              </a:solidFill>
            </a:rPr>
            <a:t>DOMAIN I</a:t>
          </a:r>
        </a:p>
      </dgm:t>
    </dgm:pt>
    <dgm:pt modelId="{4BD721E3-82E7-41F4-BC56-59B26A3E9C73}" type="parTrans" cxnId="{CA486BC4-E121-4BF2-B91D-3BB4C71EB87E}">
      <dgm:prSet/>
      <dgm:spPr/>
      <dgm:t>
        <a:bodyPr/>
        <a:lstStyle/>
        <a:p>
          <a:endParaRPr lang="en-US"/>
        </a:p>
      </dgm:t>
    </dgm:pt>
    <dgm:pt modelId="{6A7CBE7F-13C2-4AA1-AB6D-6A091B11AA14}" type="sibTrans" cxnId="{CA486BC4-E121-4BF2-B91D-3BB4C71EB87E}">
      <dgm:prSet/>
      <dgm:spPr/>
      <dgm:t>
        <a:bodyPr/>
        <a:lstStyle/>
        <a:p>
          <a:endParaRPr lang="en-US"/>
        </a:p>
      </dgm:t>
    </dgm:pt>
    <dgm:pt modelId="{49BACE73-6FB7-4A95-B956-A4EBAC36ED09}">
      <dgm:prSet phldrT="[Text]" custT="1"/>
      <dgm:spPr>
        <a:blipFill rotWithShape="0">
          <a:blip xmlns:r="http://schemas.openxmlformats.org/officeDocument/2006/relationships" r:embed="rId1"/>
          <a:tile tx="0" ty="0" sx="100000" sy="100000" flip="none" algn="tl"/>
        </a:blipFill>
      </dgm:spPr>
      <dgm:t>
        <a:bodyPr/>
        <a:lstStyle/>
        <a:p>
          <a:r>
            <a:rPr lang="en-US" sz="2400" b="1" dirty="0">
              <a:solidFill>
                <a:srgbClr val="C00000"/>
              </a:solidFill>
            </a:rPr>
            <a:t>DOMAIN III</a:t>
          </a:r>
        </a:p>
      </dgm:t>
    </dgm:pt>
    <dgm:pt modelId="{9C39B903-0C86-44EF-9FEE-9FB50D01C287}" type="parTrans" cxnId="{F67AB31A-E048-4D9F-9911-35010D3B3454}">
      <dgm:prSet/>
      <dgm:spPr/>
      <dgm:t>
        <a:bodyPr/>
        <a:lstStyle/>
        <a:p>
          <a:endParaRPr lang="en-US"/>
        </a:p>
      </dgm:t>
    </dgm:pt>
    <dgm:pt modelId="{292199A8-7455-401E-8565-FB56EC0881F9}" type="sibTrans" cxnId="{F67AB31A-E048-4D9F-9911-35010D3B3454}">
      <dgm:prSet/>
      <dgm:spPr/>
      <dgm:t>
        <a:bodyPr/>
        <a:lstStyle/>
        <a:p>
          <a:endParaRPr lang="en-US"/>
        </a:p>
      </dgm:t>
    </dgm:pt>
    <dgm:pt modelId="{16410255-732B-453B-8EAE-32A2B1B1F9D4}">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400" b="1" dirty="0">
              <a:solidFill>
                <a:srgbClr val="C00000"/>
              </a:solidFill>
            </a:rPr>
            <a:t>DOMAIN II</a:t>
          </a:r>
        </a:p>
      </dgm:t>
    </dgm:pt>
    <dgm:pt modelId="{E8E9CA9D-10F5-4EC5-8E12-F20053DCFC86}" type="parTrans" cxnId="{B3AC3B90-BED7-4E1B-8FD5-B817D135F79D}">
      <dgm:prSet/>
      <dgm:spPr/>
      <dgm:t>
        <a:bodyPr/>
        <a:lstStyle/>
        <a:p>
          <a:endParaRPr lang="en-US"/>
        </a:p>
      </dgm:t>
    </dgm:pt>
    <dgm:pt modelId="{A6AE7841-407F-4C4C-A626-3EF46CACCDB5}" type="sibTrans" cxnId="{B3AC3B90-BED7-4E1B-8FD5-B817D135F79D}">
      <dgm:prSet/>
      <dgm:spPr/>
      <dgm:t>
        <a:bodyPr/>
        <a:lstStyle/>
        <a:p>
          <a:endParaRPr lang="en-US"/>
        </a:p>
      </dgm:t>
    </dgm:pt>
    <dgm:pt modelId="{E7045172-DF93-475B-B810-DEB4F9AC07F8}" type="pres">
      <dgm:prSet presAssocID="{998A9C15-52DD-47BA-9E29-1B18D952476F}" presName="Name0" presStyleCnt="0">
        <dgm:presLayoutVars>
          <dgm:chMax val="1"/>
          <dgm:chPref val="1"/>
          <dgm:dir/>
          <dgm:animOne val="branch"/>
          <dgm:animLvl val="lvl"/>
        </dgm:presLayoutVars>
      </dgm:prSet>
      <dgm:spPr/>
    </dgm:pt>
    <dgm:pt modelId="{E8B9B6BB-0AA5-4FFE-A6F6-DB001CE8A05A}" type="pres">
      <dgm:prSet presAssocID="{DD8F7C56-0D4E-4DB4-BCB8-C39CE159EE8D}" presName="singleCycle" presStyleCnt="0"/>
      <dgm:spPr/>
    </dgm:pt>
    <dgm:pt modelId="{1A42AF0D-C0A7-457B-8CD7-B5CF2DCA0A43}" type="pres">
      <dgm:prSet presAssocID="{DD8F7C56-0D4E-4DB4-BCB8-C39CE159EE8D}" presName="singleCenter" presStyleLbl="node1" presStyleIdx="0" presStyleCnt="4">
        <dgm:presLayoutVars>
          <dgm:chMax val="7"/>
          <dgm:chPref val="7"/>
        </dgm:presLayoutVars>
      </dgm:prSet>
      <dgm:spPr/>
    </dgm:pt>
    <dgm:pt modelId="{9EC5E0C2-2877-4FAA-B5F8-D2A8381150E4}" type="pres">
      <dgm:prSet presAssocID="{4BD721E3-82E7-41F4-BC56-59B26A3E9C73}" presName="Name56" presStyleLbl="parChTrans1D2" presStyleIdx="0" presStyleCnt="3"/>
      <dgm:spPr/>
    </dgm:pt>
    <dgm:pt modelId="{6D6701AC-E148-4561-A2E5-8D4F13CEC699}" type="pres">
      <dgm:prSet presAssocID="{96ED515A-CE5E-45E5-9CE3-EBC442BCB2DB}" presName="text0" presStyleLbl="node1" presStyleIdx="1" presStyleCnt="4" custScaleX="156361">
        <dgm:presLayoutVars>
          <dgm:bulletEnabled val="1"/>
        </dgm:presLayoutVars>
      </dgm:prSet>
      <dgm:spPr/>
    </dgm:pt>
    <dgm:pt modelId="{70CBBA18-2719-42DF-85E7-C9958564997F}" type="pres">
      <dgm:prSet presAssocID="{9C39B903-0C86-44EF-9FEE-9FB50D01C287}" presName="Name56" presStyleLbl="parChTrans1D2" presStyleIdx="1" presStyleCnt="3"/>
      <dgm:spPr/>
    </dgm:pt>
    <dgm:pt modelId="{9F6916D9-2FCD-4322-997A-FB338BC2D798}" type="pres">
      <dgm:prSet presAssocID="{49BACE73-6FB7-4A95-B956-A4EBAC36ED09}" presName="text0" presStyleLbl="node1" presStyleIdx="2" presStyleCnt="4" custScaleX="171231">
        <dgm:presLayoutVars>
          <dgm:bulletEnabled val="1"/>
        </dgm:presLayoutVars>
      </dgm:prSet>
      <dgm:spPr/>
    </dgm:pt>
    <dgm:pt modelId="{8F9A7F7E-045C-487A-9DA0-32A00EC5C49C}" type="pres">
      <dgm:prSet presAssocID="{E8E9CA9D-10F5-4EC5-8E12-F20053DCFC86}" presName="Name56" presStyleLbl="parChTrans1D2" presStyleIdx="2" presStyleCnt="3"/>
      <dgm:spPr/>
    </dgm:pt>
    <dgm:pt modelId="{48EA26F7-8C5F-4F1D-ADD4-2183D3C2A6A2}" type="pres">
      <dgm:prSet presAssocID="{16410255-732B-453B-8EAE-32A2B1B1F9D4}" presName="text0" presStyleLbl="node1" presStyleIdx="3" presStyleCnt="4" custScaleX="185603">
        <dgm:presLayoutVars>
          <dgm:bulletEnabled val="1"/>
        </dgm:presLayoutVars>
      </dgm:prSet>
      <dgm:spPr/>
    </dgm:pt>
  </dgm:ptLst>
  <dgm:cxnLst>
    <dgm:cxn modelId="{F67AB31A-E048-4D9F-9911-35010D3B3454}" srcId="{DD8F7C56-0D4E-4DB4-BCB8-C39CE159EE8D}" destId="{49BACE73-6FB7-4A95-B956-A4EBAC36ED09}" srcOrd="1" destOrd="0" parTransId="{9C39B903-0C86-44EF-9FEE-9FB50D01C287}" sibTransId="{292199A8-7455-401E-8565-FB56EC0881F9}"/>
    <dgm:cxn modelId="{31C4911D-03F8-4428-B727-0688935308B4}" type="presOf" srcId="{998A9C15-52DD-47BA-9E29-1B18D952476F}" destId="{E7045172-DF93-475B-B810-DEB4F9AC07F8}" srcOrd="0" destOrd="0" presId="urn:microsoft.com/office/officeart/2008/layout/RadialCluster"/>
    <dgm:cxn modelId="{CF8A6C24-FED2-4A81-B2C4-3D10D78C8B3D}" type="presOf" srcId="{9C39B903-0C86-44EF-9FEE-9FB50D01C287}" destId="{70CBBA18-2719-42DF-85E7-C9958564997F}" srcOrd="0" destOrd="0" presId="urn:microsoft.com/office/officeart/2008/layout/RadialCluster"/>
    <dgm:cxn modelId="{B454F14B-BE11-4CD3-81D4-8D381303B0CF}" type="presOf" srcId="{16410255-732B-453B-8EAE-32A2B1B1F9D4}" destId="{48EA26F7-8C5F-4F1D-ADD4-2183D3C2A6A2}" srcOrd="0" destOrd="0" presId="urn:microsoft.com/office/officeart/2008/layout/RadialCluster"/>
    <dgm:cxn modelId="{39648C5C-C47F-4A12-AC8D-049032A65E0C}" type="presOf" srcId="{96ED515A-CE5E-45E5-9CE3-EBC442BCB2DB}" destId="{6D6701AC-E148-4561-A2E5-8D4F13CEC699}" srcOrd="0" destOrd="0" presId="urn:microsoft.com/office/officeart/2008/layout/RadialCluster"/>
    <dgm:cxn modelId="{C75BEA74-CF00-40C0-AA13-1C477FE2D706}" type="presOf" srcId="{49BACE73-6FB7-4A95-B956-A4EBAC36ED09}" destId="{9F6916D9-2FCD-4322-997A-FB338BC2D798}" srcOrd="0" destOrd="0" presId="urn:microsoft.com/office/officeart/2008/layout/RadialCluster"/>
    <dgm:cxn modelId="{B3AC3B90-BED7-4E1B-8FD5-B817D135F79D}" srcId="{DD8F7C56-0D4E-4DB4-BCB8-C39CE159EE8D}" destId="{16410255-732B-453B-8EAE-32A2B1B1F9D4}" srcOrd="2" destOrd="0" parTransId="{E8E9CA9D-10F5-4EC5-8E12-F20053DCFC86}" sibTransId="{A6AE7841-407F-4C4C-A626-3EF46CACCDB5}"/>
    <dgm:cxn modelId="{0CDE59AA-FB29-4DC3-8450-CBF4BB4D2E35}" type="presOf" srcId="{DD8F7C56-0D4E-4DB4-BCB8-C39CE159EE8D}" destId="{1A42AF0D-C0A7-457B-8CD7-B5CF2DCA0A43}" srcOrd="0" destOrd="0" presId="urn:microsoft.com/office/officeart/2008/layout/RadialCluster"/>
    <dgm:cxn modelId="{CA486BC4-E121-4BF2-B91D-3BB4C71EB87E}" srcId="{DD8F7C56-0D4E-4DB4-BCB8-C39CE159EE8D}" destId="{96ED515A-CE5E-45E5-9CE3-EBC442BCB2DB}" srcOrd="0" destOrd="0" parTransId="{4BD721E3-82E7-41F4-BC56-59B26A3E9C73}" sibTransId="{6A7CBE7F-13C2-4AA1-AB6D-6A091B11AA14}"/>
    <dgm:cxn modelId="{6D7ACFCE-26F7-42A8-AA4A-D1879CF57001}" type="presOf" srcId="{E8E9CA9D-10F5-4EC5-8E12-F20053DCFC86}" destId="{8F9A7F7E-045C-487A-9DA0-32A00EC5C49C}" srcOrd="0" destOrd="0" presId="urn:microsoft.com/office/officeart/2008/layout/RadialCluster"/>
    <dgm:cxn modelId="{B20595E2-6A88-4C6F-8DA5-BA9BE4B2CEBD}" type="presOf" srcId="{4BD721E3-82E7-41F4-BC56-59B26A3E9C73}" destId="{9EC5E0C2-2877-4FAA-B5F8-D2A8381150E4}" srcOrd="0" destOrd="0" presId="urn:microsoft.com/office/officeart/2008/layout/RadialCluster"/>
    <dgm:cxn modelId="{01B7A6E6-E583-4FC9-AA6B-DEDC498411B3}" srcId="{998A9C15-52DD-47BA-9E29-1B18D952476F}" destId="{DD8F7C56-0D4E-4DB4-BCB8-C39CE159EE8D}" srcOrd="0" destOrd="0" parTransId="{F5951AEB-97D0-4F32-B58F-BF66E8F1757D}" sibTransId="{7D3784D0-A14D-4220-B149-7BED7F2B7998}"/>
    <dgm:cxn modelId="{70F13BC5-9E2F-4772-8AC9-FA2412C12CA5}" type="presParOf" srcId="{E7045172-DF93-475B-B810-DEB4F9AC07F8}" destId="{E8B9B6BB-0AA5-4FFE-A6F6-DB001CE8A05A}" srcOrd="0" destOrd="0" presId="urn:microsoft.com/office/officeart/2008/layout/RadialCluster"/>
    <dgm:cxn modelId="{744D2B66-C05E-40F9-8293-66A87D3AA0D8}" type="presParOf" srcId="{E8B9B6BB-0AA5-4FFE-A6F6-DB001CE8A05A}" destId="{1A42AF0D-C0A7-457B-8CD7-B5CF2DCA0A43}" srcOrd="0" destOrd="0" presId="urn:microsoft.com/office/officeart/2008/layout/RadialCluster"/>
    <dgm:cxn modelId="{2EF3056E-1C4A-421C-9C27-2F0D25A688EB}" type="presParOf" srcId="{E8B9B6BB-0AA5-4FFE-A6F6-DB001CE8A05A}" destId="{9EC5E0C2-2877-4FAA-B5F8-D2A8381150E4}" srcOrd="1" destOrd="0" presId="urn:microsoft.com/office/officeart/2008/layout/RadialCluster"/>
    <dgm:cxn modelId="{54E7576E-BE81-4E64-ADC9-A8AAE098F7ED}" type="presParOf" srcId="{E8B9B6BB-0AA5-4FFE-A6F6-DB001CE8A05A}" destId="{6D6701AC-E148-4561-A2E5-8D4F13CEC699}" srcOrd="2" destOrd="0" presId="urn:microsoft.com/office/officeart/2008/layout/RadialCluster"/>
    <dgm:cxn modelId="{7DAA4AF9-335A-4607-8A8A-F85DCA5B2CE6}" type="presParOf" srcId="{E8B9B6BB-0AA5-4FFE-A6F6-DB001CE8A05A}" destId="{70CBBA18-2719-42DF-85E7-C9958564997F}" srcOrd="3" destOrd="0" presId="urn:microsoft.com/office/officeart/2008/layout/RadialCluster"/>
    <dgm:cxn modelId="{2B08D28F-F92F-4380-87B5-BFF5B7981240}" type="presParOf" srcId="{E8B9B6BB-0AA5-4FFE-A6F6-DB001CE8A05A}" destId="{9F6916D9-2FCD-4322-997A-FB338BC2D798}" srcOrd="4" destOrd="0" presId="urn:microsoft.com/office/officeart/2008/layout/RadialCluster"/>
    <dgm:cxn modelId="{017E2715-CBAE-49B6-9D7F-B3AA5BF553C9}" type="presParOf" srcId="{E8B9B6BB-0AA5-4FFE-A6F6-DB001CE8A05A}" destId="{8F9A7F7E-045C-487A-9DA0-32A00EC5C49C}" srcOrd="5" destOrd="0" presId="urn:microsoft.com/office/officeart/2008/layout/RadialCluster"/>
    <dgm:cxn modelId="{1840A9F2-1681-456E-BF86-A0D3B5F1EA12}" type="presParOf" srcId="{E8B9B6BB-0AA5-4FFE-A6F6-DB001CE8A05A}" destId="{48EA26F7-8C5F-4F1D-ADD4-2183D3C2A6A2}" srcOrd="6"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2AF0D-C0A7-457B-8CD7-B5CF2DCA0A43}">
      <dsp:nvSpPr>
        <dsp:cNvPr id="0" name=""/>
        <dsp:cNvSpPr/>
      </dsp:nvSpPr>
      <dsp:spPr>
        <a:xfrm>
          <a:off x="4724821" y="2481560"/>
          <a:ext cx="1600200" cy="160020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a:t>DOMAINS</a:t>
          </a:r>
        </a:p>
      </dsp:txBody>
      <dsp:txXfrm>
        <a:off x="4802936" y="2559675"/>
        <a:ext cx="1443970" cy="1443970"/>
      </dsp:txXfrm>
    </dsp:sp>
    <dsp:sp modelId="{9EC5E0C2-2877-4FAA-B5F8-D2A8381150E4}">
      <dsp:nvSpPr>
        <dsp:cNvPr id="0" name=""/>
        <dsp:cNvSpPr/>
      </dsp:nvSpPr>
      <dsp:spPr>
        <a:xfrm rot="16200000">
          <a:off x="4963684" y="1920323"/>
          <a:ext cx="1122473" cy="0"/>
        </a:xfrm>
        <a:custGeom>
          <a:avLst/>
          <a:gdLst/>
          <a:ahLst/>
          <a:cxnLst/>
          <a:rect l="0" t="0" r="0" b="0"/>
          <a:pathLst>
            <a:path>
              <a:moveTo>
                <a:pt x="0" y="0"/>
              </a:moveTo>
              <a:lnTo>
                <a:pt x="11224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6701AC-E148-4561-A2E5-8D4F13CEC699}">
      <dsp:nvSpPr>
        <dsp:cNvPr id="0" name=""/>
        <dsp:cNvSpPr/>
      </dsp:nvSpPr>
      <dsp:spPr>
        <a:xfrm>
          <a:off x="4686722" y="286952"/>
          <a:ext cx="1676399" cy="1072134"/>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rPr>
            <a:t>DOMAIN I</a:t>
          </a:r>
        </a:p>
      </dsp:txBody>
      <dsp:txXfrm>
        <a:off x="4739059" y="339289"/>
        <a:ext cx="1571725" cy="967460"/>
      </dsp:txXfrm>
    </dsp:sp>
    <dsp:sp modelId="{70CBBA18-2719-42DF-85E7-C9958564997F}">
      <dsp:nvSpPr>
        <dsp:cNvPr id="0" name=""/>
        <dsp:cNvSpPr/>
      </dsp:nvSpPr>
      <dsp:spPr>
        <a:xfrm rot="1800000">
          <a:off x="6293212" y="3862310"/>
          <a:ext cx="474850" cy="0"/>
        </a:xfrm>
        <a:custGeom>
          <a:avLst/>
          <a:gdLst/>
          <a:ahLst/>
          <a:cxnLst/>
          <a:rect l="0" t="0" r="0" b="0"/>
          <a:pathLst>
            <a:path>
              <a:moveTo>
                <a:pt x="0" y="0"/>
              </a:moveTo>
              <a:lnTo>
                <a:pt x="4748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6916D9-2FCD-4322-997A-FB338BC2D798}">
      <dsp:nvSpPr>
        <dsp:cNvPr id="0" name=""/>
        <dsp:cNvSpPr/>
      </dsp:nvSpPr>
      <dsp:spPr>
        <a:xfrm>
          <a:off x="6736254" y="3974913"/>
          <a:ext cx="1835825" cy="1072134"/>
        </a:xfrm>
        <a:prstGeom prst="roundRect">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rPr>
            <a:t>DOMAIN III</a:t>
          </a:r>
        </a:p>
      </dsp:txBody>
      <dsp:txXfrm>
        <a:off x="6788591" y="4027250"/>
        <a:ext cx="1731151" cy="967460"/>
      </dsp:txXfrm>
    </dsp:sp>
    <dsp:sp modelId="{8F9A7F7E-045C-487A-9DA0-32A00EC5C49C}">
      <dsp:nvSpPr>
        <dsp:cNvPr id="0" name=""/>
        <dsp:cNvSpPr/>
      </dsp:nvSpPr>
      <dsp:spPr>
        <a:xfrm rot="9000000">
          <a:off x="4293181" y="3859255"/>
          <a:ext cx="462630" cy="0"/>
        </a:xfrm>
        <a:custGeom>
          <a:avLst/>
          <a:gdLst/>
          <a:ahLst/>
          <a:cxnLst/>
          <a:rect l="0" t="0" r="0" b="0"/>
          <a:pathLst>
            <a:path>
              <a:moveTo>
                <a:pt x="0" y="0"/>
              </a:moveTo>
              <a:lnTo>
                <a:pt x="46263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EA26F7-8C5F-4F1D-ADD4-2183D3C2A6A2}">
      <dsp:nvSpPr>
        <dsp:cNvPr id="0" name=""/>
        <dsp:cNvSpPr/>
      </dsp:nvSpPr>
      <dsp:spPr>
        <a:xfrm>
          <a:off x="2400720" y="3974913"/>
          <a:ext cx="1989912" cy="1072134"/>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rPr>
            <a:t>DOMAIN II</a:t>
          </a:r>
        </a:p>
      </dsp:txBody>
      <dsp:txXfrm>
        <a:off x="2453057" y="4027250"/>
        <a:ext cx="1885238" cy="96746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09733D-69F8-45CE-987F-1E3A67C77C5D}" type="datetimeFigureOut">
              <a:rPr lang="en-US" smtClean="0"/>
              <a:pPr/>
              <a:t>5/10/20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3FB42-312D-429D-A89D-91E21C85F0BA}" type="slidenum">
              <a:rPr lang="en-US" smtClean="0"/>
              <a:pPr/>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C3DB-9C0B-4EEA-BE0C-C823D6258BF2}" type="datetimeFigureOut">
              <a:rPr lang="en-US" smtClean="0"/>
              <a:pPr/>
              <a:t>5/10/20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9D77-6270-417D-B912-9E40620F0D03}" type="slidenum">
              <a:rPr lang="en-US" smtClean="0"/>
              <a:pPr/>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10363200" cy="4267200"/>
          </a:xfrm>
        </p:spPr>
        <p:txBody>
          <a:bodyPr anchor="b">
            <a:noAutofit/>
          </a:bodyPr>
          <a:lstStyle>
            <a:lvl1pPr>
              <a:lnSpc>
                <a:spcPct val="100000"/>
              </a:lnSpc>
              <a:defRPr sz="6600">
                <a:solidFill>
                  <a:schemeClr val="accent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4343399"/>
            <a:ext cx="8534400" cy="12192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2"/>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5/10/20</a:t>
            </a:fld>
            <a:endParaRPr lang="en-US"/>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5/10/20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983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9831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5/10/20</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pPr/>
              <a:t>5/10/20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0"/>
            <a:ext cx="10363200" cy="2505075"/>
          </a:xfrm>
        </p:spPr>
        <p:txBody>
          <a:bodyPr vert="horz" lIns="91440" tIns="45720" rIns="91440" bIns="45720" rtlCol="0" anchor="b">
            <a:no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963084" y="2697163"/>
            <a:ext cx="10363200" cy="11318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pPr/>
              <a:t>5/10/20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12805" y="1828800"/>
            <a:ext cx="5388864" cy="3429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5/10/20</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40825"/>
            <a:ext cx="5386917"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453473"/>
            <a:ext cx="5388864" cy="2834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840825"/>
            <a:ext cx="5389033"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201237" y="2453474"/>
            <a:ext cx="5388864" cy="2833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pPr/>
              <a:t>5/10/20</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pPr/>
              <a:t>5/10/20</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pPr/>
              <a:t>5/10/20</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2"/>
            <a:ext cx="6661151" cy="4984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2819399"/>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pPr/>
              <a:t>5/10/20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579250"/>
            <a:ext cx="7615765" cy="5334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5/10/20</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fld id="{349BF3EA-1A78-4F07-BDC0-C8A1BD461199}" type="datetimeFigureOut">
              <a:rPr lang="en-US" smtClean="0"/>
              <a:pPr/>
              <a:t>5/10/20</a:t>
            </a:fld>
            <a:endParaRPr lang="en-US"/>
          </a:p>
        </p:txBody>
      </p:sp>
      <p:sp>
        <p:nvSpPr>
          <p:cNvPr id="6" name="Slide Number Placehold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fld id="{401CF334-2D5C-4859-84A6-CA7E6E43FAEB}" type="slidenum">
              <a:rPr lang="en-US" smtClean="0"/>
              <a:pPr/>
              <a:t>‹#›</a:t>
            </a:fld>
            <a:endParaRPr lang="en-US"/>
          </a:p>
        </p:txBody>
      </p:sp>
      <p:grpSp>
        <p:nvGrpSpPr>
          <p:cNvPr id="7" name="Group 6" descr="Shrubs on seashore">
            <a:extLst>
              <a:ext uri="{FF2B5EF4-FFF2-40B4-BE49-F238E27FC236}">
                <a16:creationId xmlns:a16="http://schemas.microsoft.com/office/drawing/2014/main" id="{32ABC1A6-8856-41D7-BF42-7ED8D4AC1C81}"/>
              </a:ext>
            </a:extLst>
          </p:cNvPr>
          <p:cNvGrpSpPr/>
          <p:nvPr userDrawn="1"/>
        </p:nvGrpSpPr>
        <p:grpSpPr>
          <a:xfrm>
            <a:off x="11112" y="4291013"/>
            <a:ext cx="12180887" cy="2589212"/>
            <a:chOff x="11112" y="4291013"/>
            <a:chExt cx="12180887" cy="2589212"/>
          </a:xfrm>
        </p:grpSpPr>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p:cNvGrpSpPr>
              <a:grpSpLocks/>
            </p:cNvGrpSpPr>
            <p:nvPr/>
          </p:nvGrpSpPr>
          <p:grpSpPr bwMode="auto">
            <a:xfrm>
              <a:off x="68263" y="4291013"/>
              <a:ext cx="2384425" cy="2447925"/>
              <a:chOff x="43" y="2703"/>
              <a:chExt cx="1502" cy="1542"/>
            </a:xfrm>
          </p:grpSpPr>
          <p:grpSp>
            <p:nvGrpSpPr>
              <p:cNvPr id="55" name="Group 28"/>
              <p:cNvGrpSpPr>
                <a:grpSpLocks/>
              </p:cNvGrpSpPr>
              <p:nvPr/>
            </p:nvGrpSpPr>
            <p:grpSpPr bwMode="auto">
              <a:xfrm>
                <a:off x="106" y="2703"/>
                <a:ext cx="1387" cy="1542"/>
                <a:chOff x="106" y="2703"/>
                <a:chExt cx="1387" cy="1542"/>
              </a:xfrm>
            </p:grpSpPr>
            <p:grpSp>
              <p:nvGrpSpPr>
                <p:cNvPr id="95" name="Group 5"/>
                <p:cNvGrpSpPr>
                  <a:grpSpLocks/>
                </p:cNvGrpSpPr>
                <p:nvPr/>
              </p:nvGrpSpPr>
              <p:grpSpPr bwMode="auto">
                <a:xfrm>
                  <a:off x="506" y="3583"/>
                  <a:ext cx="135" cy="584"/>
                  <a:chOff x="506" y="3583"/>
                  <a:chExt cx="135" cy="584"/>
                </a:xfrm>
              </p:grpSpPr>
              <p:sp>
                <p:nvSpPr>
                  <p:cNvPr id="118" name="Freef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p:cNvGrpSpPr>
                  <a:grpSpLocks/>
                </p:cNvGrpSpPr>
                <p:nvPr/>
              </p:nvGrpSpPr>
              <p:grpSpPr bwMode="auto">
                <a:xfrm>
                  <a:off x="243" y="3542"/>
                  <a:ext cx="270" cy="631"/>
                  <a:chOff x="243" y="3542"/>
                  <a:chExt cx="270" cy="631"/>
                </a:xfrm>
              </p:grpSpPr>
              <p:sp>
                <p:nvSpPr>
                  <p:cNvPr id="116" name="Freef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p:cNvGrpSpPr>
                  <a:grpSpLocks/>
                </p:cNvGrpSpPr>
                <p:nvPr/>
              </p:nvGrpSpPr>
              <p:grpSpPr bwMode="auto">
                <a:xfrm>
                  <a:off x="193" y="2703"/>
                  <a:ext cx="152" cy="1529"/>
                  <a:chOff x="193" y="2703"/>
                  <a:chExt cx="152" cy="1529"/>
                </a:xfrm>
              </p:grpSpPr>
              <p:sp>
                <p:nvSpPr>
                  <p:cNvPr id="112" name="Freef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p:cNvGrpSpPr>
                <a:grpSpLocks/>
              </p:cNvGrpSpPr>
              <p:nvPr/>
            </p:nvGrpSpPr>
            <p:grpSpPr bwMode="auto">
              <a:xfrm>
                <a:off x="454" y="3586"/>
                <a:ext cx="255" cy="498"/>
                <a:chOff x="454" y="3586"/>
                <a:chExt cx="255" cy="498"/>
              </a:xfrm>
            </p:grpSpPr>
            <p:sp>
              <p:nvSpPr>
                <p:cNvPr id="92" name="Freef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p:cNvGrpSpPr>
                <a:grpSpLocks/>
              </p:cNvGrpSpPr>
              <p:nvPr/>
            </p:nvGrpSpPr>
            <p:grpSpPr bwMode="auto">
              <a:xfrm>
                <a:off x="139" y="3607"/>
                <a:ext cx="217" cy="566"/>
                <a:chOff x="139" y="3607"/>
                <a:chExt cx="217" cy="566"/>
              </a:xfrm>
            </p:grpSpPr>
            <p:sp>
              <p:nvSpPr>
                <p:cNvPr id="90" name="Freef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p:cNvGrpSpPr>
                <a:grpSpLocks/>
              </p:cNvGrpSpPr>
              <p:nvPr/>
            </p:nvGrpSpPr>
            <p:grpSpPr bwMode="auto">
              <a:xfrm>
                <a:off x="117" y="2718"/>
                <a:ext cx="332" cy="1514"/>
                <a:chOff x="117" y="2718"/>
                <a:chExt cx="332" cy="1514"/>
              </a:xfrm>
            </p:grpSpPr>
            <p:sp>
              <p:nvSpPr>
                <p:cNvPr id="83" name="Freef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p:cNvGrpSpPr>
                  <a:grpSpLocks/>
                </p:cNvGrpSpPr>
                <p:nvPr/>
              </p:nvGrpSpPr>
              <p:grpSpPr bwMode="auto">
                <a:xfrm>
                  <a:off x="231" y="2718"/>
                  <a:ext cx="218" cy="641"/>
                  <a:chOff x="231" y="2718"/>
                  <a:chExt cx="218" cy="641"/>
                </a:xfrm>
              </p:grpSpPr>
              <p:sp>
                <p:nvSpPr>
                  <p:cNvPr id="88" name="Freef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p:cNvGrpSpPr>
                <a:grpSpLocks/>
              </p:cNvGrpSpPr>
              <p:nvPr/>
            </p:nvGrpSpPr>
            <p:grpSpPr bwMode="auto">
              <a:xfrm>
                <a:off x="487" y="3200"/>
                <a:ext cx="385" cy="440"/>
                <a:chOff x="487" y="3200"/>
                <a:chExt cx="385" cy="440"/>
              </a:xfrm>
            </p:grpSpPr>
            <p:sp>
              <p:nvSpPr>
                <p:cNvPr id="81" name="Freef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p:cNvGrpSpPr>
              <a:grpSpLocks/>
            </p:cNvGrpSpPr>
            <p:nvPr/>
          </p:nvGrpSpPr>
          <p:grpSpPr bwMode="auto">
            <a:xfrm>
              <a:off x="10057193" y="5283200"/>
              <a:ext cx="2032000" cy="1581150"/>
              <a:chOff x="4495" y="3328"/>
              <a:chExt cx="1280" cy="996"/>
            </a:xfrm>
          </p:grpSpPr>
          <p:grpSp>
            <p:nvGrpSpPr>
              <p:cNvPr id="13" name="Group 84"/>
              <p:cNvGrpSpPr>
                <a:grpSpLocks/>
              </p:cNvGrpSpPr>
              <p:nvPr/>
            </p:nvGrpSpPr>
            <p:grpSpPr bwMode="auto">
              <a:xfrm>
                <a:off x="4636" y="3328"/>
                <a:ext cx="1056" cy="993"/>
                <a:chOff x="4636" y="3328"/>
                <a:chExt cx="1056" cy="993"/>
              </a:xfrm>
            </p:grpSpPr>
            <p:sp>
              <p:nvSpPr>
                <p:cNvPr id="40" name="Freef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743" y="0"/>
            <a:ext cx="10363200" cy="3251200"/>
          </a:xfrm>
          <a:solidFill>
            <a:srgbClr val="FFF1D9">
              <a:alpha val="70000"/>
            </a:srgbClr>
          </a:solidFill>
          <a:effectLst>
            <a:softEdge rad="317500"/>
          </a:effectLst>
        </p:spPr>
        <p:txBody>
          <a:bodyPr/>
          <a:lstStyle/>
          <a:p>
            <a:r>
              <a:rPr lang="en-US" dirty="0">
                <a:latin typeface="+mj-lt"/>
              </a:rPr>
              <a:t>THE GENETIC MANIPULATION OF PEST RESISTANCE</a:t>
            </a:r>
          </a:p>
        </p:txBody>
      </p:sp>
      <p:sp>
        <p:nvSpPr>
          <p:cNvPr id="3" name="Subtitle 2"/>
          <p:cNvSpPr>
            <a:spLocks noGrp="1"/>
          </p:cNvSpPr>
          <p:nvPr>
            <p:ph type="subTitle" idx="1"/>
          </p:nvPr>
        </p:nvSpPr>
        <p:spPr>
          <a:xfrm>
            <a:off x="4269694" y="3705451"/>
            <a:ext cx="3541485" cy="3152550"/>
          </a:xfrm>
          <a:solidFill>
            <a:srgbClr val="FFF1D9">
              <a:alpha val="62000"/>
            </a:srgbClr>
          </a:solidFill>
          <a:effectLst>
            <a:softEdge rad="127000"/>
          </a:effectLst>
        </p:spPr>
        <p:txBody>
          <a:bodyPr>
            <a:noAutofit/>
          </a:bodyPr>
          <a:lstStyle/>
          <a:p>
            <a:endParaRPr lang="en-US" sz="2000" dirty="0">
              <a:latin typeface="+mj-lt"/>
            </a:endParaRPr>
          </a:p>
        </p:txBody>
      </p:sp>
    </p:spTree>
    <p:extLst>
      <p:ext uri="{BB962C8B-B14F-4D97-AF65-F5344CB8AC3E}">
        <p14:creationId xmlns:p14="http://schemas.microsoft.com/office/powerpoint/2010/main" val="213578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no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en-US" dirty="0">
                <a:solidFill>
                  <a:srgbClr val="0070C0"/>
                </a:solidFill>
                <a:effectLst>
                  <a:glow rad="101600">
                    <a:schemeClr val="accent1">
                      <a:satMod val="175000"/>
                      <a:alpha val="40000"/>
                    </a:schemeClr>
                  </a:glow>
                </a:effectLst>
                <a:latin typeface="+mj-lt"/>
              </a:rPr>
              <a:t> THREE DOMAINS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3969439"/>
              </p:ext>
            </p:extLst>
          </p:nvPr>
        </p:nvGraphicFramePr>
        <p:xfrm>
          <a:off x="609600" y="1524000"/>
          <a:ext cx="10972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90600" y="1776675"/>
            <a:ext cx="4267200" cy="1323439"/>
          </a:xfrm>
          <a:prstGeom prst="rect">
            <a:avLst/>
          </a:prstGeom>
          <a:noFill/>
          <a:ln w="19050">
            <a:solidFill>
              <a:srgbClr val="FF0000"/>
            </a:solidFill>
            <a:prstDash val="lgDashDot"/>
          </a:ln>
        </p:spPr>
        <p:txBody>
          <a:bodyPr wrap="square" rtlCol="0">
            <a:spAutoFit/>
          </a:bodyPr>
          <a:lstStyle/>
          <a:p>
            <a:pPr marL="285750" indent="-285750" algn="just">
              <a:buFont typeface="Arial" pitchFamily="34" charset="0"/>
              <a:buChar char="•"/>
            </a:pPr>
            <a:r>
              <a:rPr lang="en-US" sz="2000" dirty="0">
                <a:solidFill>
                  <a:srgbClr val="002060"/>
                </a:solidFill>
                <a:latin typeface="+mj-lt"/>
              </a:rPr>
              <a:t>Comprises a series of </a:t>
            </a:r>
            <a:r>
              <a:rPr lang="el-GR" sz="2000" dirty="0">
                <a:solidFill>
                  <a:srgbClr val="002060"/>
                </a:solidFill>
                <a:latin typeface="+mj-lt"/>
              </a:rPr>
              <a:t>α</a:t>
            </a:r>
            <a:r>
              <a:rPr lang="en-US" sz="2000" dirty="0">
                <a:solidFill>
                  <a:srgbClr val="002060"/>
                </a:solidFill>
                <a:latin typeface="+mj-lt"/>
              </a:rPr>
              <a:t>-helices at N-terminal end.</a:t>
            </a:r>
          </a:p>
          <a:p>
            <a:pPr marL="285750" indent="-285750" algn="just">
              <a:buFont typeface="Arial" pitchFamily="34" charset="0"/>
              <a:buChar char="•"/>
            </a:pPr>
            <a:r>
              <a:rPr lang="en-US" sz="2000" dirty="0">
                <a:solidFill>
                  <a:srgbClr val="002060"/>
                </a:solidFill>
                <a:latin typeface="+mj-lt"/>
              </a:rPr>
              <a:t>Arranged in a cylindrical confirmation.</a:t>
            </a:r>
          </a:p>
        </p:txBody>
      </p:sp>
      <p:sp>
        <p:nvSpPr>
          <p:cNvPr id="6" name="TextBox 5"/>
          <p:cNvSpPr txBox="1"/>
          <p:nvPr/>
        </p:nvSpPr>
        <p:spPr>
          <a:xfrm>
            <a:off x="990600" y="4367063"/>
            <a:ext cx="4038600" cy="1015663"/>
          </a:xfrm>
          <a:prstGeom prst="rect">
            <a:avLst/>
          </a:prstGeom>
          <a:noFill/>
          <a:ln>
            <a:solidFill>
              <a:srgbClr val="FF0000"/>
            </a:solidFill>
            <a:prstDash val="lgDashDot"/>
          </a:ln>
        </p:spPr>
        <p:txBody>
          <a:bodyPr wrap="square" rtlCol="0">
            <a:spAutoFit/>
          </a:bodyPr>
          <a:lstStyle/>
          <a:p>
            <a:pPr marL="285750" indent="-285750">
              <a:buFont typeface="Arial" pitchFamily="34" charset="0"/>
              <a:buChar char="•"/>
            </a:pPr>
            <a:r>
              <a:rPr lang="en-US" sz="2000" dirty="0">
                <a:solidFill>
                  <a:srgbClr val="002060"/>
                </a:solidFill>
                <a:latin typeface="+mj-lt"/>
              </a:rPr>
              <a:t>Comprises a triple </a:t>
            </a:r>
            <a:r>
              <a:rPr lang="el-GR" sz="2000" dirty="0">
                <a:solidFill>
                  <a:srgbClr val="002060"/>
                </a:solidFill>
                <a:latin typeface="+mj-lt"/>
              </a:rPr>
              <a:t>β</a:t>
            </a:r>
            <a:r>
              <a:rPr lang="en-US" sz="2000" dirty="0">
                <a:solidFill>
                  <a:srgbClr val="002060"/>
                </a:solidFill>
                <a:latin typeface="+mj-lt"/>
              </a:rPr>
              <a:t>-sheet. </a:t>
            </a:r>
          </a:p>
          <a:p>
            <a:pPr marL="285750" indent="-285750">
              <a:buFont typeface="Arial" pitchFamily="34" charset="0"/>
              <a:buChar char="•"/>
            </a:pPr>
            <a:r>
              <a:rPr lang="en-US" sz="2000" dirty="0">
                <a:solidFill>
                  <a:srgbClr val="002060"/>
                </a:solidFill>
                <a:latin typeface="+mj-lt"/>
              </a:rPr>
              <a:t>Involved in receptor recognition.</a:t>
            </a:r>
          </a:p>
        </p:txBody>
      </p:sp>
      <p:sp>
        <p:nvSpPr>
          <p:cNvPr id="7" name="TextBox 6"/>
          <p:cNvSpPr txBox="1"/>
          <p:nvPr/>
        </p:nvSpPr>
        <p:spPr>
          <a:xfrm>
            <a:off x="7344228" y="3459151"/>
            <a:ext cx="4038600" cy="1938992"/>
          </a:xfrm>
          <a:prstGeom prst="rect">
            <a:avLst/>
          </a:prstGeom>
          <a:noFill/>
          <a:ln>
            <a:solidFill>
              <a:srgbClr val="FF0000"/>
            </a:solidFill>
            <a:prstDash val="lgDashDot"/>
          </a:ln>
        </p:spPr>
        <p:txBody>
          <a:bodyPr wrap="square" rtlCol="0">
            <a:spAutoFit/>
          </a:bodyPr>
          <a:lstStyle/>
          <a:p>
            <a:pPr marL="285750" indent="-285750">
              <a:buFont typeface="Arial" pitchFamily="34" charset="0"/>
              <a:buChar char="•"/>
            </a:pPr>
            <a:r>
              <a:rPr lang="en-US" sz="2000" dirty="0">
                <a:solidFill>
                  <a:srgbClr val="002060"/>
                </a:solidFill>
                <a:latin typeface="+mj-lt"/>
              </a:rPr>
              <a:t>Is a </a:t>
            </a:r>
            <a:r>
              <a:rPr lang="el-GR" sz="2000" dirty="0">
                <a:solidFill>
                  <a:srgbClr val="002060"/>
                </a:solidFill>
                <a:latin typeface="+mj-lt"/>
              </a:rPr>
              <a:t>β</a:t>
            </a:r>
            <a:r>
              <a:rPr lang="en-US" sz="2000" dirty="0">
                <a:solidFill>
                  <a:srgbClr val="002060"/>
                </a:solidFill>
                <a:latin typeface="+mj-lt"/>
              </a:rPr>
              <a:t>-sandwich with a number of putative roles.</a:t>
            </a:r>
          </a:p>
          <a:p>
            <a:pPr marL="285750" indent="-285750">
              <a:buFont typeface="Arial" pitchFamily="34" charset="0"/>
              <a:buChar char="•"/>
            </a:pPr>
            <a:r>
              <a:rPr lang="en-US" sz="2000" dirty="0">
                <a:solidFill>
                  <a:srgbClr val="002060"/>
                </a:solidFill>
                <a:latin typeface="+mj-lt"/>
              </a:rPr>
              <a:t>Protection from degradation, toxin-bilayer interaction and receptor binding.</a:t>
            </a:r>
          </a:p>
        </p:txBody>
      </p:sp>
    </p:spTree>
    <p:extLst>
      <p:ext uri="{BB962C8B-B14F-4D97-AF65-F5344CB8AC3E}">
        <p14:creationId xmlns:p14="http://schemas.microsoft.com/office/powerpoint/2010/main" val="273823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style>
          <a:lnRef idx="1">
            <a:schemeClr val="accent2"/>
          </a:lnRef>
          <a:fillRef idx="2">
            <a:schemeClr val="accent2"/>
          </a:fillRef>
          <a:effectRef idx="1">
            <a:schemeClr val="accent2"/>
          </a:effectRef>
          <a:fontRef idx="minor">
            <a:schemeClr val="dk1"/>
          </a:fontRef>
        </p:style>
        <p:txBody>
          <a:bodyPr>
            <a:noAutofit/>
          </a:bodyPr>
          <a:lstStyle/>
          <a:p>
            <a:r>
              <a:rPr lang="en-US" dirty="0">
                <a:solidFill>
                  <a:srgbClr val="0070C0"/>
                </a:solidFill>
                <a:effectLst>
                  <a:glow rad="101600">
                    <a:schemeClr val="accent1">
                      <a:satMod val="175000"/>
                      <a:alpha val="40000"/>
                    </a:schemeClr>
                  </a:glow>
                </a:effectLst>
                <a:latin typeface="+mj-lt"/>
              </a:rPr>
              <a:t> RIBBON MODEL OF THE Cry1Aa TOXIN MOLECULE</a:t>
            </a:r>
            <a:endParaRPr lang="en-US" dirty="0">
              <a:latin typeface="+mj-lt"/>
            </a:endParaRPr>
          </a:p>
        </p:txBody>
      </p:sp>
      <p:sp>
        <p:nvSpPr>
          <p:cNvPr id="7" name="Rectangle 6"/>
          <p:cNvSpPr/>
          <p:nvPr/>
        </p:nvSpPr>
        <p:spPr>
          <a:xfrm>
            <a:off x="609600" y="1447800"/>
            <a:ext cx="10972800"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1" y="1524000"/>
            <a:ext cx="4295775" cy="5105400"/>
          </a:xfrm>
          <a:solidFill>
            <a:schemeClr val="accent2"/>
          </a:solidFill>
          <a:ln w="76200">
            <a:solidFill>
              <a:srgbClr val="92D050"/>
            </a:solidFill>
          </a:ln>
        </p:spPr>
      </p:pic>
      <p:sp>
        <p:nvSpPr>
          <p:cNvPr id="5" name="TextBox 4"/>
          <p:cNvSpPr txBox="1"/>
          <p:nvPr/>
        </p:nvSpPr>
        <p:spPr>
          <a:xfrm>
            <a:off x="762000" y="1752600"/>
            <a:ext cx="28956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itchFamily="34" charset="0"/>
              <a:buChar char="•"/>
            </a:pPr>
            <a:r>
              <a:rPr lang="el-GR" dirty="0"/>
              <a:t>α</a:t>
            </a:r>
            <a:r>
              <a:rPr lang="en-US" dirty="0"/>
              <a:t>-helical cylinder</a:t>
            </a:r>
          </a:p>
          <a:p>
            <a:pPr marL="285750" indent="-285750">
              <a:buFont typeface="Arial" pitchFamily="34" charset="0"/>
              <a:buChar char="•"/>
            </a:pPr>
            <a:r>
              <a:rPr lang="en-US" dirty="0"/>
              <a:t>Membrane insertion</a:t>
            </a:r>
          </a:p>
          <a:p>
            <a:pPr marL="285750" indent="-285750">
              <a:buFont typeface="Arial" pitchFamily="34" charset="0"/>
              <a:buChar char="•"/>
            </a:pPr>
            <a:r>
              <a:rPr lang="en-US" dirty="0"/>
              <a:t>Pore formation</a:t>
            </a:r>
          </a:p>
        </p:txBody>
      </p:sp>
      <p:sp>
        <p:nvSpPr>
          <p:cNvPr id="6" name="TextBox 5"/>
          <p:cNvSpPr txBox="1"/>
          <p:nvPr/>
        </p:nvSpPr>
        <p:spPr>
          <a:xfrm>
            <a:off x="8387366" y="3581400"/>
            <a:ext cx="2895600"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lgn="just">
              <a:buFont typeface="Arial" pitchFamily="34" charset="0"/>
              <a:buChar char="•"/>
            </a:pPr>
            <a:r>
              <a:rPr lang="en-US" sz="2000" dirty="0"/>
              <a:t>Domain II and III are involved in recognition and binding to receptors in the insect midgut wall</a:t>
            </a:r>
            <a:r>
              <a:rPr lang="en-US" dirty="0"/>
              <a:t>.</a:t>
            </a:r>
          </a:p>
        </p:txBody>
      </p:sp>
    </p:spTree>
    <p:extLst>
      <p:ext uri="{BB962C8B-B14F-4D97-AF65-F5344CB8AC3E}">
        <p14:creationId xmlns:p14="http://schemas.microsoft.com/office/powerpoint/2010/main" val="138074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362"/>
            <a:ext cx="10972800" cy="1417638"/>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r>
              <a:rPr lang="en-US" dirty="0">
                <a:solidFill>
                  <a:srgbClr val="0070C0"/>
                </a:solidFill>
                <a:effectLst>
                  <a:glow rad="101600">
                    <a:schemeClr val="accent1">
                      <a:satMod val="175000"/>
                      <a:alpha val="40000"/>
                    </a:schemeClr>
                  </a:glow>
                </a:effectLst>
                <a:latin typeface="+mj-lt"/>
              </a:rPr>
              <a:t> MODE OF ACTION OF </a:t>
            </a:r>
            <a:r>
              <a:rPr lang="el-GR" dirty="0">
                <a:solidFill>
                  <a:srgbClr val="0070C0"/>
                </a:solidFill>
                <a:effectLst>
                  <a:glow rad="101600">
                    <a:schemeClr val="accent1">
                      <a:satMod val="175000"/>
                      <a:alpha val="40000"/>
                    </a:schemeClr>
                  </a:glow>
                </a:effectLst>
                <a:latin typeface="+mj-lt"/>
              </a:rPr>
              <a:t>δ</a:t>
            </a:r>
            <a:r>
              <a:rPr lang="en-US" dirty="0">
                <a:solidFill>
                  <a:srgbClr val="0070C0"/>
                </a:solidFill>
                <a:effectLst>
                  <a:glow rad="101600">
                    <a:schemeClr val="accent1">
                      <a:satMod val="175000"/>
                      <a:alpha val="40000"/>
                    </a:schemeClr>
                  </a:glow>
                </a:effectLst>
                <a:latin typeface="+mj-lt"/>
              </a:rPr>
              <a:t>-ENDOTOXINS</a:t>
            </a:r>
          </a:p>
        </p:txBody>
      </p:sp>
      <p:sp>
        <p:nvSpPr>
          <p:cNvPr id="3" name="Content Placeholder 2"/>
          <p:cNvSpPr>
            <a:spLocks noGrp="1"/>
          </p:cNvSpPr>
          <p:nvPr>
            <p:ph idx="1"/>
          </p:nvPr>
        </p:nvSpPr>
        <p:spPr>
          <a:xfrm>
            <a:off x="609600" y="1524000"/>
            <a:ext cx="10972800" cy="3468914"/>
          </a:xfrm>
          <a:noFill/>
        </p:spPr>
        <p:txBody>
          <a:bodyPr>
            <a:normAutofit lnSpcReduction="10000"/>
          </a:bodyPr>
          <a:lstStyle/>
          <a:p>
            <a:pPr algn="just"/>
            <a:endParaRPr lang="en-US" sz="2400" dirty="0">
              <a:latin typeface="+mj-lt"/>
            </a:endParaRPr>
          </a:p>
          <a:p>
            <a:pPr algn="just"/>
            <a:r>
              <a:rPr lang="en-US" sz="2400" dirty="0">
                <a:latin typeface="+mj-lt"/>
              </a:rPr>
              <a:t>It involves </a:t>
            </a:r>
            <a:r>
              <a:rPr lang="en-US" sz="2400" b="1" dirty="0">
                <a:solidFill>
                  <a:srgbClr val="C00000"/>
                </a:solidFill>
                <a:latin typeface="+mj-lt"/>
              </a:rPr>
              <a:t>specific interaction </a:t>
            </a:r>
            <a:r>
              <a:rPr lang="en-US" sz="2400" dirty="0">
                <a:latin typeface="+mj-lt"/>
              </a:rPr>
              <a:t>between protein and the insect larva midgut. </a:t>
            </a:r>
          </a:p>
          <a:p>
            <a:pPr algn="just"/>
            <a:r>
              <a:rPr lang="en-US" sz="2400" dirty="0">
                <a:latin typeface="+mj-lt"/>
              </a:rPr>
              <a:t>After ingestion, protein are </a:t>
            </a:r>
            <a:r>
              <a:rPr lang="en-US" sz="2400" b="1" dirty="0">
                <a:solidFill>
                  <a:srgbClr val="C00000"/>
                </a:solidFill>
                <a:latin typeface="+mj-lt"/>
              </a:rPr>
              <a:t>solubilized</a:t>
            </a:r>
            <a:r>
              <a:rPr lang="en-US" sz="2400" dirty="0">
                <a:latin typeface="+mj-lt"/>
              </a:rPr>
              <a:t> in its midgut.</a:t>
            </a:r>
          </a:p>
          <a:p>
            <a:pPr algn="just"/>
            <a:r>
              <a:rPr lang="en-US" sz="2400" dirty="0">
                <a:latin typeface="+mj-lt"/>
              </a:rPr>
              <a:t>The larger protein such as 130-kDa Cry1 group are proteolytically cleaved to release the active 55-70-kDa </a:t>
            </a:r>
            <a:r>
              <a:rPr lang="en-US" sz="2400" b="1" dirty="0">
                <a:solidFill>
                  <a:srgbClr val="C00000"/>
                </a:solidFill>
                <a:latin typeface="+mj-lt"/>
              </a:rPr>
              <a:t>active fragment of protein. </a:t>
            </a:r>
          </a:p>
          <a:p>
            <a:pPr algn="just"/>
            <a:r>
              <a:rPr lang="en-US" sz="2400" dirty="0">
                <a:latin typeface="+mj-lt"/>
              </a:rPr>
              <a:t>This interacts with </a:t>
            </a:r>
            <a:r>
              <a:rPr lang="en-US" sz="2400" b="1" dirty="0">
                <a:solidFill>
                  <a:srgbClr val="C00000"/>
                </a:solidFill>
                <a:latin typeface="+mj-lt"/>
              </a:rPr>
              <a:t>high-affinity receptors </a:t>
            </a:r>
            <a:r>
              <a:rPr lang="en-US" sz="2400" dirty="0">
                <a:latin typeface="+mj-lt"/>
              </a:rPr>
              <a:t>in the midgut. </a:t>
            </a:r>
          </a:p>
          <a:p>
            <a:pPr algn="just"/>
            <a:r>
              <a:rPr lang="en-US" sz="2400" dirty="0">
                <a:latin typeface="+mj-lt"/>
              </a:rPr>
              <a:t>The result of this binding is to open </a:t>
            </a:r>
            <a:r>
              <a:rPr lang="en-US" sz="2400" b="1" dirty="0" err="1">
                <a:solidFill>
                  <a:srgbClr val="C00000"/>
                </a:solidFill>
                <a:latin typeface="+mj-lt"/>
              </a:rPr>
              <a:t>cation</a:t>
            </a:r>
            <a:r>
              <a:rPr lang="en-US" sz="2400" b="1" dirty="0">
                <a:solidFill>
                  <a:srgbClr val="C00000"/>
                </a:solidFill>
                <a:latin typeface="+mj-lt"/>
              </a:rPr>
              <a:t>-selective pores </a:t>
            </a:r>
            <a:r>
              <a:rPr lang="en-US" sz="2400" dirty="0">
                <a:latin typeface="+mj-lt"/>
              </a:rPr>
              <a:t>in the membrane.</a:t>
            </a:r>
          </a:p>
        </p:txBody>
      </p:sp>
    </p:spTree>
    <p:extLst>
      <p:ext uri="{BB962C8B-B14F-4D97-AF65-F5344CB8AC3E}">
        <p14:creationId xmlns:p14="http://schemas.microsoft.com/office/powerpoint/2010/main" val="314570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no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en-US" dirty="0">
                <a:solidFill>
                  <a:srgbClr val="0070C0"/>
                </a:solidFill>
                <a:effectLst>
                  <a:glow rad="101600">
                    <a:schemeClr val="accent1">
                      <a:satMod val="175000"/>
                      <a:alpha val="40000"/>
                    </a:schemeClr>
                  </a:glow>
                </a:effectLst>
                <a:latin typeface="+mj-lt"/>
              </a:rPr>
              <a:t>CONTINUE……</a:t>
            </a:r>
          </a:p>
        </p:txBody>
      </p:sp>
      <p:sp>
        <p:nvSpPr>
          <p:cNvPr id="3" name="Content Placeholder 2"/>
          <p:cNvSpPr>
            <a:spLocks noGrp="1"/>
          </p:cNvSpPr>
          <p:nvPr>
            <p:ph idx="1"/>
          </p:nvPr>
        </p:nvSpPr>
        <p:spPr>
          <a:xfrm>
            <a:off x="609600" y="1524000"/>
            <a:ext cx="10972800" cy="5334000"/>
          </a:xfrm>
          <a:noFill/>
        </p:spPr>
        <p:txBody>
          <a:bodyPr/>
          <a:lstStyle/>
          <a:p>
            <a:pPr algn="just"/>
            <a:r>
              <a:rPr lang="en-US" sz="2400" dirty="0">
                <a:latin typeface="+mj-lt"/>
              </a:rPr>
              <a:t>The </a:t>
            </a:r>
            <a:r>
              <a:rPr lang="en-US" sz="2400" b="1" dirty="0">
                <a:solidFill>
                  <a:srgbClr val="C00000"/>
                </a:solidFill>
                <a:latin typeface="+mj-lt"/>
              </a:rPr>
              <a:t>flow of cations </a:t>
            </a:r>
            <a:r>
              <a:rPr lang="en-US" sz="2400" dirty="0">
                <a:latin typeface="+mj-lt"/>
              </a:rPr>
              <a:t>into the cells results in osmotic lysis of the midgut epithelium cells, causing their destruction. </a:t>
            </a:r>
          </a:p>
          <a:p>
            <a:pPr algn="just"/>
            <a:r>
              <a:rPr lang="en-US" sz="2400" dirty="0">
                <a:latin typeface="+mj-lt"/>
              </a:rPr>
              <a:t>Thus, the </a:t>
            </a:r>
            <a:r>
              <a:rPr lang="el-GR" sz="2400" b="1" dirty="0">
                <a:solidFill>
                  <a:srgbClr val="C00000"/>
                </a:solidFill>
                <a:latin typeface="+mj-lt"/>
              </a:rPr>
              <a:t>δ</a:t>
            </a:r>
            <a:r>
              <a:rPr lang="en-US" sz="2400" b="1" dirty="0">
                <a:solidFill>
                  <a:srgbClr val="C00000"/>
                </a:solidFill>
                <a:latin typeface="+mj-lt"/>
              </a:rPr>
              <a:t>-endotoxins </a:t>
            </a:r>
            <a:r>
              <a:rPr lang="en-US" sz="2400" dirty="0">
                <a:latin typeface="+mj-lt"/>
              </a:rPr>
              <a:t>are extremely toxic and can be lethal to susceptible insect larvae at relatively low concentrations. </a:t>
            </a:r>
          </a:p>
          <a:p>
            <a:pPr algn="just"/>
            <a:r>
              <a:rPr lang="en-US" sz="2400" dirty="0">
                <a:latin typeface="+mj-lt"/>
              </a:rPr>
              <a:t>On the other hand their </a:t>
            </a:r>
            <a:r>
              <a:rPr lang="en-US" sz="2400" b="1" dirty="0">
                <a:solidFill>
                  <a:srgbClr val="C00000"/>
                </a:solidFill>
                <a:latin typeface="+mj-lt"/>
              </a:rPr>
              <a:t>toxicity to other animals </a:t>
            </a:r>
            <a:r>
              <a:rPr lang="en-US" sz="2400" dirty="0">
                <a:latin typeface="+mj-lt"/>
              </a:rPr>
              <a:t>is extremely low. </a:t>
            </a:r>
          </a:p>
          <a:p>
            <a:pPr algn="just"/>
            <a:r>
              <a:rPr lang="en-US" sz="2400" dirty="0">
                <a:latin typeface="+mj-lt"/>
              </a:rPr>
              <a:t>The </a:t>
            </a:r>
            <a:r>
              <a:rPr lang="en-US" sz="2400" b="1" dirty="0">
                <a:solidFill>
                  <a:srgbClr val="C00000"/>
                </a:solidFill>
                <a:latin typeface="+mj-lt"/>
              </a:rPr>
              <a:t>conditions in the insect larvae </a:t>
            </a:r>
            <a:r>
              <a:rPr lang="en-US" sz="2400" dirty="0">
                <a:latin typeface="+mj-lt"/>
              </a:rPr>
              <a:t>vary according to insect class. The midgut of Lepidoptera and Diptera is mildly alkaline, whereas the Coleopteran gut is more alkaline or acidic.</a:t>
            </a:r>
          </a:p>
        </p:txBody>
      </p:sp>
    </p:spTree>
    <p:extLst>
      <p:ext uri="{BB962C8B-B14F-4D97-AF65-F5344CB8AC3E}">
        <p14:creationId xmlns:p14="http://schemas.microsoft.com/office/powerpoint/2010/main" val="3090743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022" y="112733"/>
            <a:ext cx="10972800" cy="626303"/>
          </a:xfrm>
          <a:effectLst>
            <a:glow rad="228600">
              <a:schemeClr val="accent2">
                <a:satMod val="175000"/>
                <a:alpha val="40000"/>
              </a:schemeClr>
            </a:glow>
          </a:effectLst>
        </p:spPr>
        <p:txBody>
          <a:bodyPr/>
          <a:lstStyle/>
          <a:p>
            <a:r>
              <a:rPr lang="en-US" sz="3200" dirty="0">
                <a:effectLst>
                  <a:glow rad="139700">
                    <a:schemeClr val="accent2">
                      <a:satMod val="175000"/>
                      <a:alpha val="40000"/>
                    </a:schemeClr>
                  </a:glow>
                  <a:outerShdw blurRad="63500" dist="38100" dir="5400000" algn="t" rotWithShape="0">
                    <a:prstClr val="black">
                      <a:alpha val="25000"/>
                    </a:prstClr>
                  </a:outerShdw>
                </a:effectLst>
              </a:rPr>
              <a:t>DIAGRAMMATIC REPRESENTATION OF </a:t>
            </a:r>
            <a:r>
              <a:rPr lang="el-GR" sz="3200" dirty="0">
                <a:effectLst>
                  <a:glow rad="139700">
                    <a:schemeClr val="accent2">
                      <a:satMod val="175000"/>
                      <a:alpha val="40000"/>
                    </a:schemeClr>
                  </a:glow>
                  <a:outerShdw blurRad="63500" dist="38100" dir="5400000" algn="t" rotWithShape="0">
                    <a:prstClr val="black">
                      <a:alpha val="25000"/>
                    </a:prstClr>
                  </a:outerShdw>
                </a:effectLst>
              </a:rPr>
              <a:t>δ</a:t>
            </a:r>
            <a:r>
              <a:rPr lang="en-US" sz="3200" dirty="0">
                <a:effectLst>
                  <a:glow rad="139700">
                    <a:schemeClr val="accent2">
                      <a:satMod val="175000"/>
                      <a:alpha val="40000"/>
                    </a:schemeClr>
                  </a:glow>
                  <a:outerShdw blurRad="63500" dist="38100" dir="5400000" algn="t" rotWithShape="0">
                    <a:prstClr val="black">
                      <a:alpha val="25000"/>
                    </a:prstClr>
                  </a:outerShdw>
                </a:effectLst>
              </a:rPr>
              <a:t>-ENDOTOXIN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238" y="663575"/>
            <a:ext cx="10033348" cy="5599113"/>
          </a:xfrm>
          <a:prstGeom prst="rect">
            <a:avLst/>
          </a:prstGeom>
          <a:ln>
            <a:noFill/>
          </a:ln>
          <a:effectLst>
            <a:softEdge rad="112500"/>
          </a:effectLst>
        </p:spPr>
      </p:pic>
    </p:spTree>
    <p:extLst>
      <p:ext uri="{BB962C8B-B14F-4D97-AF65-F5344CB8AC3E}">
        <p14:creationId xmlns:p14="http://schemas.microsoft.com/office/powerpoint/2010/main" val="332004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693B5"/>
                </a:solidFill>
                <a:effectLst>
                  <a:glow rad="101600">
                    <a:schemeClr val="accent1">
                      <a:satMod val="175000"/>
                      <a:alpha val="40000"/>
                    </a:schemeClr>
                  </a:glow>
                  <a:outerShdw blurRad="63500" dist="38100" dir="5400000" algn="t" rotWithShape="0">
                    <a:prstClr val="black">
                      <a:alpha val="25000"/>
                    </a:prstClr>
                  </a:outerShdw>
                </a:effectLst>
                <a:latin typeface="+mj-lt"/>
              </a:rPr>
              <a:t>THE USE OF </a:t>
            </a:r>
            <a:r>
              <a:rPr lang="en-US" i="1" dirty="0" err="1">
                <a:solidFill>
                  <a:srgbClr val="3693B5"/>
                </a:solidFill>
                <a:effectLst>
                  <a:glow rad="101600">
                    <a:schemeClr val="accent1">
                      <a:satMod val="175000"/>
                      <a:alpha val="40000"/>
                    </a:schemeClr>
                  </a:glow>
                  <a:outerShdw blurRad="63500" dist="38100" dir="5400000" algn="t" rotWithShape="0">
                    <a:prstClr val="black">
                      <a:alpha val="25000"/>
                    </a:prstClr>
                  </a:outerShdw>
                </a:effectLst>
                <a:latin typeface="+mj-lt"/>
              </a:rPr>
              <a:t>Bt</a:t>
            </a:r>
            <a:r>
              <a:rPr lang="en-US" dirty="0">
                <a:solidFill>
                  <a:srgbClr val="3693B5"/>
                </a:solidFill>
                <a:effectLst>
                  <a:glow rad="101600">
                    <a:schemeClr val="accent1">
                      <a:satMod val="175000"/>
                      <a:alpha val="40000"/>
                    </a:schemeClr>
                  </a:glow>
                  <a:outerShdw blurRad="63500" dist="38100" dir="5400000" algn="t" rotWithShape="0">
                    <a:prstClr val="black">
                      <a:alpha val="25000"/>
                    </a:prstClr>
                  </a:outerShdw>
                </a:effectLst>
                <a:latin typeface="+mj-lt"/>
              </a:rPr>
              <a:t> AS A BIO PESTICIDE</a:t>
            </a:r>
          </a:p>
        </p:txBody>
      </p:sp>
      <p:sp>
        <p:nvSpPr>
          <p:cNvPr id="3" name="Content Placeholder 2"/>
          <p:cNvSpPr>
            <a:spLocks noGrp="1"/>
          </p:cNvSpPr>
          <p:nvPr>
            <p:ph idx="1"/>
          </p:nvPr>
        </p:nvSpPr>
        <p:spPr/>
        <p:txBody>
          <a:bodyPr>
            <a:normAutofit/>
          </a:bodyPr>
          <a:lstStyle/>
          <a:p>
            <a:r>
              <a:rPr lang="en-US" sz="2400" dirty="0">
                <a:latin typeface="+mj-lt"/>
              </a:rPr>
              <a:t>Preparations of </a:t>
            </a:r>
            <a:r>
              <a:rPr lang="en-US" sz="2400" i="1" dirty="0" err="1">
                <a:latin typeface="+mj-lt"/>
              </a:rPr>
              <a:t>Bt</a:t>
            </a:r>
            <a:r>
              <a:rPr lang="en-US" sz="2400" dirty="0">
                <a:latin typeface="+mj-lt"/>
              </a:rPr>
              <a:t>  spores or isolated crystals have now been used as an “</a:t>
            </a:r>
            <a:r>
              <a:rPr lang="en-US" sz="2400" dirty="0">
                <a:solidFill>
                  <a:srgbClr val="FF0000"/>
                </a:solidFill>
                <a:latin typeface="+mj-lt"/>
              </a:rPr>
              <a:t>organic</a:t>
            </a:r>
            <a:r>
              <a:rPr lang="en-US" sz="2400" dirty="0">
                <a:latin typeface="+mj-lt"/>
              </a:rPr>
              <a:t>” pesticide for half a centaury.</a:t>
            </a:r>
          </a:p>
          <a:p>
            <a:r>
              <a:rPr lang="en-US" sz="2400" dirty="0">
                <a:latin typeface="+mj-lt"/>
              </a:rPr>
              <a:t>But the </a:t>
            </a:r>
            <a:r>
              <a:rPr lang="en-US" sz="2400" dirty="0">
                <a:solidFill>
                  <a:srgbClr val="FF0000"/>
                </a:solidFill>
                <a:latin typeface="+mj-lt"/>
              </a:rPr>
              <a:t>isolated crystals </a:t>
            </a:r>
            <a:r>
              <a:rPr lang="en-US" sz="2400" dirty="0">
                <a:latin typeface="+mj-lt"/>
              </a:rPr>
              <a:t>have limited persistence on foliage  of a </a:t>
            </a:r>
            <a:r>
              <a:rPr lang="en-US" sz="2400" dirty="0">
                <a:solidFill>
                  <a:srgbClr val="FF0000"/>
                </a:solidFill>
                <a:latin typeface="+mj-lt"/>
              </a:rPr>
              <a:t>few days.</a:t>
            </a:r>
          </a:p>
          <a:p>
            <a:r>
              <a:rPr lang="en-US" sz="2400" dirty="0">
                <a:latin typeface="+mj-lt"/>
              </a:rPr>
              <a:t>The </a:t>
            </a:r>
            <a:r>
              <a:rPr lang="en-US" sz="2400" dirty="0">
                <a:solidFill>
                  <a:srgbClr val="FF0000"/>
                </a:solidFill>
                <a:latin typeface="+mj-lt"/>
              </a:rPr>
              <a:t>spores</a:t>
            </a:r>
            <a:r>
              <a:rPr lang="en-US" sz="2400" dirty="0">
                <a:latin typeface="+mj-lt"/>
              </a:rPr>
              <a:t> preparations are effective for about </a:t>
            </a:r>
            <a:r>
              <a:rPr lang="en-US" sz="2400" dirty="0">
                <a:solidFill>
                  <a:srgbClr val="FF0000"/>
                </a:solidFill>
                <a:latin typeface="+mj-lt"/>
              </a:rPr>
              <a:t>40 days </a:t>
            </a:r>
            <a:r>
              <a:rPr lang="en-US" sz="2400" dirty="0">
                <a:latin typeface="+mj-lt"/>
              </a:rPr>
              <a:t>on </a:t>
            </a:r>
            <a:r>
              <a:rPr lang="en-US" sz="2400" dirty="0">
                <a:solidFill>
                  <a:srgbClr val="FF0000"/>
                </a:solidFill>
                <a:latin typeface="+mj-lt"/>
              </a:rPr>
              <a:t>foliage</a:t>
            </a:r>
            <a:r>
              <a:rPr lang="en-US" sz="2400" dirty="0">
                <a:latin typeface="+mj-lt"/>
              </a:rPr>
              <a:t> and up to </a:t>
            </a:r>
            <a:r>
              <a:rPr lang="en-US" sz="2400" dirty="0">
                <a:solidFill>
                  <a:srgbClr val="FF0000"/>
                </a:solidFill>
                <a:latin typeface="+mj-lt"/>
              </a:rPr>
              <a:t>2 years </a:t>
            </a:r>
            <a:r>
              <a:rPr lang="en-US" sz="2400" dirty="0">
                <a:latin typeface="+mj-lt"/>
              </a:rPr>
              <a:t>in </a:t>
            </a:r>
            <a:r>
              <a:rPr lang="en-US" sz="2400" dirty="0">
                <a:solidFill>
                  <a:srgbClr val="FF0000"/>
                </a:solidFill>
                <a:latin typeface="+mj-lt"/>
              </a:rPr>
              <a:t>soil.</a:t>
            </a:r>
          </a:p>
          <a:p>
            <a:r>
              <a:rPr lang="en-US" sz="2400" dirty="0">
                <a:solidFill>
                  <a:srgbClr val="FFFF00"/>
                </a:solidFill>
                <a:latin typeface="+mj-lt"/>
              </a:rPr>
              <a:t>.</a:t>
            </a:r>
          </a:p>
        </p:txBody>
      </p:sp>
    </p:spTree>
    <p:extLst>
      <p:ext uri="{BB962C8B-B14F-4D97-AF65-F5344CB8AC3E}">
        <p14:creationId xmlns:p14="http://schemas.microsoft.com/office/powerpoint/2010/main" val="224893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rPr>
              <a:t>DRAWBACKS</a:t>
            </a:r>
            <a:endParaRPr lang="en-US" sz="8800"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lstStyle/>
          <a:p>
            <a:r>
              <a:rPr lang="en-US" dirty="0">
                <a:solidFill>
                  <a:srgbClr val="455F51"/>
                </a:solidFill>
                <a:latin typeface="Century Gothic" panose="020B0502020202020204"/>
              </a:rPr>
              <a:t>The above mentioned methods are </a:t>
            </a:r>
            <a:r>
              <a:rPr lang="en-US" dirty="0">
                <a:solidFill>
                  <a:srgbClr val="FF0000"/>
                </a:solidFill>
                <a:latin typeface="Century Gothic" panose="020B0502020202020204"/>
              </a:rPr>
              <a:t>not systemic, </a:t>
            </a:r>
            <a:r>
              <a:rPr lang="en-US" dirty="0">
                <a:solidFill>
                  <a:srgbClr val="455F51"/>
                </a:solidFill>
                <a:latin typeface="Century Gothic" panose="020B0502020202020204"/>
              </a:rPr>
              <a:t>because there is lack of effective penetration, due to concealed surface and organs of the plants or against sap sucking insects</a:t>
            </a:r>
            <a:endParaRPr lang="en-US" dirty="0"/>
          </a:p>
        </p:txBody>
      </p:sp>
      <p:sp>
        <p:nvSpPr>
          <p:cNvPr id="5" name="Rectangle 4"/>
          <p:cNvSpPr/>
          <p:nvPr/>
        </p:nvSpPr>
        <p:spPr>
          <a:xfrm>
            <a:off x="2733675" y="3511412"/>
            <a:ext cx="6096000" cy="1754326"/>
          </a:xfrm>
          <a:prstGeom prst="rect">
            <a:avLst/>
          </a:prstGeom>
          <a:solidFill>
            <a:schemeClr val="accent1">
              <a:lumMod val="60000"/>
              <a:lumOff val="40000"/>
            </a:schemeClr>
          </a:solidFill>
        </p:spPr>
        <p:txBody>
          <a:bodyPr>
            <a:spAutoFit/>
          </a:bodyPr>
          <a:lstStyle/>
          <a:p>
            <a:r>
              <a:rPr lang="en-US" b="1" dirty="0">
                <a:solidFill>
                  <a:schemeClr val="accent3">
                    <a:lumMod val="50000"/>
                  </a:schemeClr>
                </a:solidFill>
                <a:latin typeface="+mj-lt"/>
              </a:rPr>
              <a:t>Note: </a:t>
            </a:r>
            <a:r>
              <a:rPr lang="en-US" i="1" dirty="0" err="1">
                <a:solidFill>
                  <a:schemeClr val="accent3">
                    <a:lumMod val="50000"/>
                  </a:schemeClr>
                </a:solidFill>
                <a:latin typeface="+mj-lt"/>
              </a:rPr>
              <a:t>Bt</a:t>
            </a:r>
            <a:r>
              <a:rPr lang="en-US" i="1" dirty="0">
                <a:solidFill>
                  <a:schemeClr val="accent3">
                    <a:lumMod val="50000"/>
                  </a:schemeClr>
                </a:solidFill>
                <a:latin typeface="+mj-lt"/>
              </a:rPr>
              <a:t> </a:t>
            </a:r>
            <a:r>
              <a:rPr lang="en-US" dirty="0">
                <a:solidFill>
                  <a:schemeClr val="accent3">
                    <a:lumMod val="50000"/>
                  </a:schemeClr>
                </a:solidFill>
                <a:latin typeface="+mj-lt"/>
              </a:rPr>
              <a:t>is used as shorthand for crops transformed with a </a:t>
            </a:r>
            <a:r>
              <a:rPr lang="en-US" i="1" dirty="0">
                <a:solidFill>
                  <a:schemeClr val="accent3">
                    <a:lumMod val="50000"/>
                  </a:schemeClr>
                </a:solidFill>
                <a:latin typeface="+mj-lt"/>
              </a:rPr>
              <a:t>cry</a:t>
            </a:r>
            <a:r>
              <a:rPr lang="en-US" dirty="0">
                <a:solidFill>
                  <a:schemeClr val="accent3">
                    <a:lumMod val="50000"/>
                  </a:schemeClr>
                </a:solidFill>
                <a:latin typeface="+mj-lt"/>
              </a:rPr>
              <a:t> gene (</a:t>
            </a:r>
            <a:r>
              <a:rPr lang="en-US" i="1" dirty="0" err="1">
                <a:solidFill>
                  <a:schemeClr val="accent3">
                    <a:lumMod val="50000"/>
                  </a:schemeClr>
                </a:solidFill>
                <a:latin typeface="+mj-lt"/>
              </a:rPr>
              <a:t>Bt</a:t>
            </a:r>
            <a:r>
              <a:rPr lang="en-US" dirty="0">
                <a:solidFill>
                  <a:schemeClr val="accent3">
                    <a:lumMod val="50000"/>
                  </a:schemeClr>
                </a:solidFill>
                <a:latin typeface="+mj-lt"/>
              </a:rPr>
              <a:t> cotton) and also  for </a:t>
            </a:r>
            <a:r>
              <a:rPr lang="en-US" i="1" dirty="0">
                <a:solidFill>
                  <a:schemeClr val="accent3">
                    <a:lumMod val="50000"/>
                  </a:schemeClr>
                </a:solidFill>
                <a:latin typeface="+mj-lt"/>
              </a:rPr>
              <a:t>Cry</a:t>
            </a:r>
            <a:r>
              <a:rPr lang="en-US" dirty="0">
                <a:solidFill>
                  <a:schemeClr val="accent3">
                    <a:lumMod val="50000"/>
                  </a:schemeClr>
                </a:solidFill>
                <a:latin typeface="+mj-lt"/>
              </a:rPr>
              <a:t> proteins (</a:t>
            </a:r>
            <a:r>
              <a:rPr lang="en-US" i="1" dirty="0" err="1">
                <a:solidFill>
                  <a:schemeClr val="accent3">
                    <a:lumMod val="50000"/>
                  </a:schemeClr>
                </a:solidFill>
                <a:latin typeface="+mj-lt"/>
              </a:rPr>
              <a:t>Bt</a:t>
            </a:r>
            <a:r>
              <a:rPr lang="en-US" i="1" dirty="0">
                <a:solidFill>
                  <a:schemeClr val="accent3">
                    <a:lumMod val="50000"/>
                  </a:schemeClr>
                </a:solidFill>
                <a:latin typeface="+mj-lt"/>
              </a:rPr>
              <a:t> </a:t>
            </a:r>
            <a:r>
              <a:rPr lang="en-US" dirty="0">
                <a:solidFill>
                  <a:schemeClr val="accent3">
                    <a:lumMod val="50000"/>
                  </a:schemeClr>
                </a:solidFill>
                <a:latin typeface="+mj-lt"/>
              </a:rPr>
              <a:t>protein).</a:t>
            </a:r>
          </a:p>
          <a:p>
            <a:pPr>
              <a:buFont typeface="Wingdings" panose="05000000000000000000" pitchFamily="2" charset="2"/>
              <a:buChar char="ü"/>
            </a:pPr>
            <a:r>
              <a:rPr lang="en-US" dirty="0" err="1">
                <a:solidFill>
                  <a:schemeClr val="accent3">
                    <a:lumMod val="50000"/>
                  </a:schemeClr>
                </a:solidFill>
                <a:latin typeface="+mj-lt"/>
              </a:rPr>
              <a:t>Bt</a:t>
            </a:r>
            <a:r>
              <a:rPr lang="en-US" dirty="0">
                <a:solidFill>
                  <a:schemeClr val="accent3">
                    <a:lumMod val="50000"/>
                  </a:schemeClr>
                </a:solidFill>
                <a:latin typeface="+mj-lt"/>
              </a:rPr>
              <a:t>, Cry, ICP and </a:t>
            </a:r>
            <a:r>
              <a:rPr lang="el-GR" sz="5400" baseline="-25000" dirty="0">
                <a:solidFill>
                  <a:schemeClr val="accent3">
                    <a:lumMod val="50000"/>
                  </a:schemeClr>
                </a:solidFill>
                <a:latin typeface="+mj-lt"/>
              </a:rPr>
              <a:t>ᵟ</a:t>
            </a:r>
            <a:r>
              <a:rPr lang="en-US" dirty="0">
                <a:solidFill>
                  <a:schemeClr val="accent3">
                    <a:lumMod val="50000"/>
                  </a:schemeClr>
                </a:solidFill>
                <a:latin typeface="+mj-lt"/>
              </a:rPr>
              <a:t>-endotoxin are different terms used to describe the </a:t>
            </a:r>
            <a:r>
              <a:rPr lang="en-US" i="1" dirty="0" err="1">
                <a:solidFill>
                  <a:schemeClr val="accent3">
                    <a:lumMod val="50000"/>
                  </a:schemeClr>
                </a:solidFill>
                <a:latin typeface="+mj-lt"/>
              </a:rPr>
              <a:t>Bt</a:t>
            </a:r>
            <a:r>
              <a:rPr lang="en-US" i="1" dirty="0">
                <a:solidFill>
                  <a:schemeClr val="accent3">
                    <a:lumMod val="50000"/>
                  </a:schemeClr>
                </a:solidFill>
                <a:latin typeface="+mj-lt"/>
              </a:rPr>
              <a:t> </a:t>
            </a:r>
            <a:r>
              <a:rPr lang="en-US" dirty="0">
                <a:solidFill>
                  <a:schemeClr val="accent3">
                    <a:lumMod val="50000"/>
                  </a:schemeClr>
                </a:solidFill>
                <a:latin typeface="+mj-lt"/>
              </a:rPr>
              <a:t>proteins. </a:t>
            </a:r>
            <a:endParaRPr lang="en-US" sz="5400" i="1" dirty="0">
              <a:solidFill>
                <a:schemeClr val="accent3">
                  <a:lumMod val="50000"/>
                </a:schemeClr>
              </a:solidFill>
              <a:latin typeface="+mj-lt"/>
            </a:endParaRPr>
          </a:p>
        </p:txBody>
      </p:sp>
    </p:spTree>
    <p:extLst>
      <p:ext uri="{BB962C8B-B14F-4D97-AF65-F5344CB8AC3E}">
        <p14:creationId xmlns:p14="http://schemas.microsoft.com/office/powerpoint/2010/main" val="239214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solidFill>
                  <a:srgbClr val="3693B5"/>
                </a:solidFill>
                <a:effectLst>
                  <a:glow rad="101600">
                    <a:schemeClr val="accent1">
                      <a:satMod val="175000"/>
                      <a:alpha val="40000"/>
                    </a:schemeClr>
                  </a:glow>
                  <a:outerShdw blurRad="63500" dist="38100" dir="5400000" algn="t" rotWithShape="0">
                    <a:prstClr val="black">
                      <a:alpha val="25000"/>
                    </a:prstClr>
                  </a:outerShdw>
                </a:effectLst>
                <a:latin typeface="+mj-lt"/>
              </a:rPr>
              <a:t>Bt</a:t>
            </a:r>
            <a:r>
              <a:rPr lang="en-US" dirty="0">
                <a:solidFill>
                  <a:srgbClr val="3693B5"/>
                </a:solidFill>
                <a:effectLst>
                  <a:glow rad="101600">
                    <a:schemeClr val="accent1">
                      <a:satMod val="175000"/>
                      <a:alpha val="40000"/>
                    </a:schemeClr>
                  </a:glow>
                  <a:outerShdw blurRad="63500" dist="38100" dir="5400000" algn="t" rotWithShape="0">
                    <a:prstClr val="black">
                      <a:alpha val="25000"/>
                    </a:prstClr>
                  </a:outerShdw>
                </a:effectLst>
                <a:latin typeface="+mj-lt"/>
              </a:rPr>
              <a:t>-BASED GENETIC MODIFICATION OF PLANTS</a:t>
            </a:r>
          </a:p>
        </p:txBody>
      </p:sp>
      <p:sp>
        <p:nvSpPr>
          <p:cNvPr id="3" name="Content Placeholder 2"/>
          <p:cNvSpPr>
            <a:spLocks noGrp="1"/>
          </p:cNvSpPr>
          <p:nvPr>
            <p:ph idx="1"/>
          </p:nvPr>
        </p:nvSpPr>
        <p:spPr/>
        <p:txBody>
          <a:bodyPr>
            <a:normAutofit fontScale="92500"/>
          </a:bodyPr>
          <a:lstStyle/>
          <a:p>
            <a:pPr algn="just"/>
            <a:r>
              <a:rPr lang="en-US" sz="2400" dirty="0">
                <a:latin typeface="+mj-lt"/>
              </a:rPr>
              <a:t>The first attempts were made to express </a:t>
            </a:r>
            <a:r>
              <a:rPr lang="en-US" sz="2400" i="1" dirty="0">
                <a:solidFill>
                  <a:srgbClr val="FF0000"/>
                </a:solidFill>
                <a:latin typeface="+mj-lt"/>
              </a:rPr>
              <a:t>Cry</a:t>
            </a:r>
            <a:r>
              <a:rPr lang="en-US" sz="2400" dirty="0">
                <a:solidFill>
                  <a:srgbClr val="FF0000"/>
                </a:solidFill>
                <a:latin typeface="+mj-lt"/>
              </a:rPr>
              <a:t> 1A </a:t>
            </a:r>
            <a:r>
              <a:rPr lang="en-US" sz="2400" dirty="0">
                <a:latin typeface="+mj-lt"/>
              </a:rPr>
              <a:t>and </a:t>
            </a:r>
            <a:r>
              <a:rPr lang="en-US" sz="2400" i="1" dirty="0">
                <a:solidFill>
                  <a:srgbClr val="FF0000"/>
                </a:solidFill>
                <a:latin typeface="+mj-lt"/>
              </a:rPr>
              <a:t>Cry</a:t>
            </a:r>
            <a:r>
              <a:rPr lang="en-US" sz="2400" dirty="0">
                <a:solidFill>
                  <a:srgbClr val="FF0000"/>
                </a:solidFill>
                <a:latin typeface="+mj-lt"/>
              </a:rPr>
              <a:t> 3A </a:t>
            </a:r>
            <a:r>
              <a:rPr lang="en-US" sz="2400" dirty="0">
                <a:latin typeface="+mj-lt"/>
              </a:rPr>
              <a:t>proteins under control of the cauliflower mosaic virus </a:t>
            </a:r>
            <a:r>
              <a:rPr lang="en-US" sz="2400" dirty="0">
                <a:solidFill>
                  <a:srgbClr val="FF0000"/>
                </a:solidFill>
                <a:latin typeface="+mj-lt"/>
              </a:rPr>
              <a:t>(</a:t>
            </a:r>
            <a:r>
              <a:rPr lang="en-US" sz="2400" dirty="0" err="1">
                <a:solidFill>
                  <a:srgbClr val="FF0000"/>
                </a:solidFill>
                <a:latin typeface="+mj-lt"/>
              </a:rPr>
              <a:t>CaMV</a:t>
            </a:r>
            <a:r>
              <a:rPr lang="en-US" sz="2400" dirty="0">
                <a:solidFill>
                  <a:srgbClr val="FF0000"/>
                </a:solidFill>
                <a:latin typeface="+mj-lt"/>
              </a:rPr>
              <a:t>) 35S</a:t>
            </a:r>
            <a:r>
              <a:rPr lang="en-US" sz="2400" dirty="0">
                <a:latin typeface="+mj-lt"/>
              </a:rPr>
              <a:t> or </a:t>
            </a:r>
            <a:r>
              <a:rPr lang="en-US" sz="2400" dirty="0">
                <a:solidFill>
                  <a:srgbClr val="FF0000"/>
                </a:solidFill>
                <a:latin typeface="+mj-lt"/>
              </a:rPr>
              <a:t>Agrobacterium T-DNA promoters</a:t>
            </a:r>
            <a:r>
              <a:rPr lang="en-US" sz="2400" dirty="0">
                <a:latin typeface="+mj-lt"/>
              </a:rPr>
              <a:t>.</a:t>
            </a:r>
          </a:p>
          <a:p>
            <a:pPr algn="just"/>
            <a:r>
              <a:rPr lang="en-US" sz="2400" dirty="0">
                <a:latin typeface="+mj-lt"/>
              </a:rPr>
              <a:t>It resulted in very low level of expression in tobacco, tomato, and potato.</a:t>
            </a:r>
          </a:p>
          <a:p>
            <a:pPr algn="just"/>
            <a:r>
              <a:rPr lang="en-US" sz="2400" dirty="0">
                <a:latin typeface="+mj-lt"/>
              </a:rPr>
              <a:t>It was realized that the prokaryotic gene sequence itself would need to be modified extensively to obtain high levels of stable expression.</a:t>
            </a:r>
          </a:p>
          <a:p>
            <a:pPr algn="just"/>
            <a:r>
              <a:rPr lang="en-US" sz="2400" dirty="0">
                <a:latin typeface="+mj-lt"/>
              </a:rPr>
              <a:t>Eventually the expression was enhanced by 100-fold (i.e. </a:t>
            </a:r>
            <a:r>
              <a:rPr lang="en-US" sz="2400" dirty="0">
                <a:solidFill>
                  <a:srgbClr val="FF0000"/>
                </a:solidFill>
                <a:latin typeface="+mj-lt"/>
              </a:rPr>
              <a:t>100ng of </a:t>
            </a:r>
            <a:r>
              <a:rPr lang="en-US" sz="2400" i="1" dirty="0" err="1">
                <a:solidFill>
                  <a:srgbClr val="FF0000"/>
                </a:solidFill>
                <a:latin typeface="+mj-lt"/>
              </a:rPr>
              <a:t>Bt</a:t>
            </a:r>
            <a:r>
              <a:rPr lang="en-US" sz="2400" dirty="0">
                <a:solidFill>
                  <a:srgbClr val="FF0000"/>
                </a:solidFill>
                <a:latin typeface="+mj-lt"/>
              </a:rPr>
              <a:t> protein per mg of total protein</a:t>
            </a:r>
            <a:r>
              <a:rPr lang="en-US" sz="2400" dirty="0">
                <a:latin typeface="+mj-lt"/>
              </a:rPr>
              <a:t>) to give much better levels of expression.</a:t>
            </a:r>
          </a:p>
          <a:p>
            <a:pPr algn="just"/>
            <a:endParaRPr lang="en-US" sz="2400" dirty="0">
              <a:latin typeface="+mj-lt"/>
            </a:endParaRPr>
          </a:p>
        </p:txBody>
      </p:sp>
    </p:spTree>
    <p:extLst>
      <p:ext uri="{BB962C8B-B14F-4D97-AF65-F5344CB8AC3E}">
        <p14:creationId xmlns:p14="http://schemas.microsoft.com/office/powerpoint/2010/main" val="353823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683" y="1290918"/>
            <a:ext cx="10972800" cy="4808538"/>
          </a:xfrm>
        </p:spPr>
        <p:txBody>
          <a:bodyPr>
            <a:normAutofit/>
          </a:bodyPr>
          <a:lstStyle/>
          <a:p>
            <a:r>
              <a:rPr lang="en-US" sz="2400" dirty="0">
                <a:latin typeface="+mj-lt"/>
              </a:rPr>
              <a:t>Subsequent laboratory tests showed that the </a:t>
            </a:r>
            <a:r>
              <a:rPr lang="en-US" sz="2400" dirty="0">
                <a:solidFill>
                  <a:srgbClr val="FF0000"/>
                </a:solidFill>
                <a:latin typeface="+mj-lt"/>
              </a:rPr>
              <a:t>effect</a:t>
            </a:r>
            <a:r>
              <a:rPr lang="en-US" sz="2400" dirty="0">
                <a:latin typeface="+mj-lt"/>
              </a:rPr>
              <a:t> of producing specific </a:t>
            </a:r>
            <a:r>
              <a:rPr lang="en-US" sz="2400" i="1" dirty="0">
                <a:latin typeface="+mj-lt"/>
              </a:rPr>
              <a:t>Cry</a:t>
            </a:r>
            <a:r>
              <a:rPr lang="en-US" sz="2400" dirty="0">
                <a:latin typeface="+mj-lt"/>
              </a:rPr>
              <a:t> protein at this level was to provide a </a:t>
            </a:r>
            <a:r>
              <a:rPr lang="en-US" sz="2400" dirty="0">
                <a:solidFill>
                  <a:srgbClr val="FF0000"/>
                </a:solidFill>
                <a:latin typeface="+mj-lt"/>
              </a:rPr>
              <a:t>considerable degree of protection against damage by susceptible insect larvae.</a:t>
            </a:r>
          </a:p>
          <a:p>
            <a:r>
              <a:rPr lang="en-US" sz="2400" dirty="0">
                <a:latin typeface="+mj-lt"/>
              </a:rPr>
              <a:t>This resulted in the </a:t>
            </a:r>
            <a:r>
              <a:rPr lang="en-US" sz="2400" dirty="0">
                <a:solidFill>
                  <a:srgbClr val="FF0000"/>
                </a:solidFill>
                <a:latin typeface="+mj-lt"/>
              </a:rPr>
              <a:t>first </a:t>
            </a:r>
            <a:r>
              <a:rPr lang="en-US" sz="2400" i="1" dirty="0" err="1">
                <a:solidFill>
                  <a:srgbClr val="FF0000"/>
                </a:solidFill>
                <a:latin typeface="+mj-lt"/>
              </a:rPr>
              <a:t>Bt</a:t>
            </a:r>
            <a:r>
              <a:rPr lang="en-US" sz="2400" dirty="0">
                <a:solidFill>
                  <a:srgbClr val="FF0000"/>
                </a:solidFill>
                <a:latin typeface="+mj-lt"/>
              </a:rPr>
              <a:t> crops gaining approval</a:t>
            </a:r>
            <a:r>
              <a:rPr lang="en-US" sz="2400" dirty="0">
                <a:latin typeface="+mj-lt"/>
              </a:rPr>
              <a:t> for commercial planting in the USA in the mid-1990s.</a:t>
            </a:r>
          </a:p>
          <a:p>
            <a:r>
              <a:rPr lang="en-US" sz="2400" dirty="0">
                <a:latin typeface="+mj-lt"/>
              </a:rPr>
              <a:t>The success of the </a:t>
            </a:r>
            <a:r>
              <a:rPr lang="en-US" sz="2400" i="1" dirty="0" err="1">
                <a:latin typeface="+mj-lt"/>
              </a:rPr>
              <a:t>Bt</a:t>
            </a:r>
            <a:r>
              <a:rPr lang="en-US" sz="2400" i="1" dirty="0">
                <a:latin typeface="+mj-lt"/>
              </a:rPr>
              <a:t> a</a:t>
            </a:r>
            <a:r>
              <a:rPr lang="en-US" sz="2400" dirty="0">
                <a:latin typeface="+mj-lt"/>
              </a:rPr>
              <a:t>pproach led to the </a:t>
            </a:r>
            <a:r>
              <a:rPr lang="en-US" sz="2400" dirty="0">
                <a:solidFill>
                  <a:srgbClr val="FF0000"/>
                </a:solidFill>
                <a:latin typeface="+mj-lt"/>
              </a:rPr>
              <a:t>development of </a:t>
            </a:r>
            <a:r>
              <a:rPr lang="en-US" sz="2400" i="1" dirty="0" err="1">
                <a:solidFill>
                  <a:srgbClr val="FF0000"/>
                </a:solidFill>
                <a:latin typeface="+mj-lt"/>
              </a:rPr>
              <a:t>Bt</a:t>
            </a:r>
            <a:r>
              <a:rPr lang="en-US" sz="2400" dirty="0">
                <a:solidFill>
                  <a:srgbClr val="FF0000"/>
                </a:solidFill>
                <a:latin typeface="+mj-lt"/>
              </a:rPr>
              <a:t> crops by several of the major biotechnology companies</a:t>
            </a:r>
            <a:r>
              <a:rPr lang="en-US" sz="2400" dirty="0">
                <a:latin typeface="+mj-lt"/>
              </a:rPr>
              <a:t> involved in crop protection.</a:t>
            </a:r>
          </a:p>
        </p:txBody>
      </p:sp>
      <p:sp>
        <p:nvSpPr>
          <p:cNvPr id="2" name="Rectangle 1"/>
          <p:cNvSpPr/>
          <p:nvPr/>
        </p:nvSpPr>
        <p:spPr>
          <a:xfrm>
            <a:off x="4908375" y="182288"/>
            <a:ext cx="2204450" cy="830997"/>
          </a:xfrm>
          <a:prstGeom prst="rect">
            <a:avLst/>
          </a:prstGeom>
        </p:spPr>
        <p:txBody>
          <a:bodyPr wrap="none">
            <a:spAutoFit/>
          </a:bodyPr>
          <a:lstStyle/>
          <a:p>
            <a:r>
              <a:rPr lang="en-US" sz="4800"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rPr>
              <a:t>EFFECT</a:t>
            </a:r>
            <a:endParaRPr lang="en-US" sz="6000"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351373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46262"/>
            <a:ext cx="7337612" cy="3419476"/>
          </a:xfrm>
        </p:spPr>
        <p:txBody>
          <a:bodyPr/>
          <a:lstStyle/>
          <a:p>
            <a:r>
              <a:rPr lang="en-US" sz="2400" dirty="0">
                <a:latin typeface="+mj-lt"/>
              </a:rPr>
              <a:t>The </a:t>
            </a:r>
            <a:r>
              <a:rPr lang="en-US" sz="2400" dirty="0">
                <a:solidFill>
                  <a:srgbClr val="FF0000"/>
                </a:solidFill>
                <a:latin typeface="+mj-lt"/>
              </a:rPr>
              <a:t>nature of </a:t>
            </a:r>
            <a:r>
              <a:rPr lang="en-US" sz="2400" i="1" dirty="0">
                <a:solidFill>
                  <a:srgbClr val="FF0000"/>
                </a:solidFill>
                <a:latin typeface="+mj-lt"/>
              </a:rPr>
              <a:t>cry </a:t>
            </a:r>
            <a:r>
              <a:rPr lang="en-US" sz="2400" dirty="0">
                <a:solidFill>
                  <a:srgbClr val="FF0000"/>
                </a:solidFill>
                <a:latin typeface="+mj-lt"/>
              </a:rPr>
              <a:t>gene construct</a:t>
            </a:r>
            <a:r>
              <a:rPr lang="en-US" sz="2400" dirty="0">
                <a:latin typeface="+mj-lt"/>
              </a:rPr>
              <a:t> can be important for the success or failure of a particular transgenic plant.</a:t>
            </a:r>
          </a:p>
          <a:p>
            <a:r>
              <a:rPr lang="en-US" sz="2400" dirty="0" err="1">
                <a:solidFill>
                  <a:srgbClr val="FF0000"/>
                </a:solidFill>
                <a:latin typeface="+mj-lt"/>
              </a:rPr>
              <a:t>Maiz</a:t>
            </a:r>
            <a:r>
              <a:rPr lang="en-US" sz="2400" dirty="0">
                <a:solidFill>
                  <a:srgbClr val="FF0000"/>
                </a:solidFill>
                <a:latin typeface="+mj-lt"/>
              </a:rPr>
              <a:t> and cotton </a:t>
            </a:r>
            <a:r>
              <a:rPr lang="en-US" sz="2400" dirty="0">
                <a:latin typeface="+mj-lt"/>
              </a:rPr>
              <a:t>are the only </a:t>
            </a:r>
            <a:r>
              <a:rPr lang="en-US" sz="2400" i="1" dirty="0" err="1">
                <a:latin typeface="+mj-lt"/>
              </a:rPr>
              <a:t>Bt</a:t>
            </a:r>
            <a:r>
              <a:rPr lang="en-US" sz="2400" dirty="0">
                <a:latin typeface="+mj-lt"/>
              </a:rPr>
              <a:t> crops that are currently grown commercially in the USA.</a:t>
            </a:r>
          </a:p>
          <a:p>
            <a:r>
              <a:rPr lang="en-US" sz="2400" dirty="0">
                <a:latin typeface="+mj-lt"/>
              </a:rPr>
              <a:t>The </a:t>
            </a:r>
            <a:r>
              <a:rPr lang="en-US" sz="2400" dirty="0" err="1">
                <a:solidFill>
                  <a:srgbClr val="FF0000"/>
                </a:solidFill>
                <a:latin typeface="+mj-lt"/>
              </a:rPr>
              <a:t>NewLeaf</a:t>
            </a:r>
            <a:r>
              <a:rPr lang="en-US" sz="2400" dirty="0">
                <a:solidFill>
                  <a:srgbClr val="FF0000"/>
                </a:solidFill>
                <a:latin typeface="+mj-lt"/>
              </a:rPr>
              <a:t> </a:t>
            </a:r>
            <a:r>
              <a:rPr lang="en-US" sz="2400" i="1" dirty="0" err="1">
                <a:solidFill>
                  <a:srgbClr val="FF0000"/>
                </a:solidFill>
                <a:latin typeface="+mj-lt"/>
              </a:rPr>
              <a:t>Bt</a:t>
            </a:r>
            <a:r>
              <a:rPr lang="en-US" sz="2400" dirty="0">
                <a:solidFill>
                  <a:srgbClr val="FF0000"/>
                </a:solidFill>
                <a:latin typeface="+mj-lt"/>
              </a:rPr>
              <a:t> potato </a:t>
            </a:r>
            <a:r>
              <a:rPr lang="en-US" sz="2400" dirty="0">
                <a:latin typeface="+mj-lt"/>
              </a:rPr>
              <a:t>has now been discontinued.</a:t>
            </a:r>
          </a:p>
          <a:p>
            <a:endParaRPr lang="en-US" sz="2400" dirty="0">
              <a:latin typeface="+mj-lt"/>
            </a:endParaRPr>
          </a:p>
          <a:p>
            <a:endParaRPr lang="en-US" sz="2400" dirty="0">
              <a:latin typeface="+mj-lt"/>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230" y="490392"/>
            <a:ext cx="2455582" cy="16556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210722" y="2433918"/>
            <a:ext cx="2779011" cy="14517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stretch>
            <a:fillRect/>
          </a:stretch>
        </p:blipFill>
        <p:spPr>
          <a:xfrm>
            <a:off x="5999072" y="4416358"/>
            <a:ext cx="3068728" cy="16987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Rectangle 1"/>
          <p:cNvSpPr/>
          <p:nvPr/>
        </p:nvSpPr>
        <p:spPr>
          <a:xfrm>
            <a:off x="609600" y="581383"/>
            <a:ext cx="6537367" cy="830997"/>
          </a:xfrm>
          <a:prstGeom prst="rect">
            <a:avLst/>
          </a:prstGeom>
        </p:spPr>
        <p:txBody>
          <a:bodyPr wrap="none">
            <a:spAutoFit/>
          </a:bodyPr>
          <a:lstStyle/>
          <a:p>
            <a:r>
              <a:rPr lang="en-US" sz="4800"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rPr>
              <a:t>SUCCESS OR FAILURE </a:t>
            </a:r>
          </a:p>
        </p:txBody>
      </p:sp>
    </p:spTree>
    <p:extLst>
      <p:ext uri="{BB962C8B-B14F-4D97-AF65-F5344CB8AC3E}">
        <p14:creationId xmlns:p14="http://schemas.microsoft.com/office/powerpoint/2010/main" val="300444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noFill/>
          <a:ln>
            <a:noFill/>
          </a:ln>
        </p:spPr>
        <p:style>
          <a:lnRef idx="1">
            <a:schemeClr val="accent2"/>
          </a:lnRef>
          <a:fillRef idx="2">
            <a:schemeClr val="accent2"/>
          </a:fillRef>
          <a:effectRef idx="1">
            <a:schemeClr val="accent2"/>
          </a:effectRef>
          <a:fontRef idx="minor">
            <a:schemeClr val="dk1"/>
          </a:fontRef>
        </p:style>
        <p:txBody>
          <a:bodyPr/>
          <a:lstStyle/>
          <a:p>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rPr>
              <a:t>INTRODUCTION</a:t>
            </a:r>
          </a:p>
        </p:txBody>
      </p:sp>
      <p:sp>
        <p:nvSpPr>
          <p:cNvPr id="3" name="Content Placeholder 2"/>
          <p:cNvSpPr>
            <a:spLocks noGrp="1"/>
          </p:cNvSpPr>
          <p:nvPr>
            <p:ph idx="1"/>
          </p:nvPr>
        </p:nvSpPr>
        <p:spPr>
          <a:xfrm>
            <a:off x="1973942" y="1417638"/>
            <a:ext cx="8244115" cy="5334000"/>
          </a:xfrm>
          <a:noFill/>
        </p:spPr>
        <p:txBody>
          <a:bodyPr>
            <a:normAutofit lnSpcReduction="10000"/>
          </a:bodyPr>
          <a:lstStyle/>
          <a:p>
            <a:pPr algn="just">
              <a:buFont typeface="Wingdings" pitchFamily="2" charset="2"/>
              <a:buChar char="v"/>
            </a:pPr>
            <a:r>
              <a:rPr lang="en-US" sz="2400" dirty="0">
                <a:latin typeface="+mj-lt"/>
              </a:rPr>
              <a:t>Genetic engineering, also called </a:t>
            </a:r>
            <a:r>
              <a:rPr lang="en-US" sz="2400" dirty="0">
                <a:solidFill>
                  <a:srgbClr val="FF0000"/>
                </a:solidFill>
                <a:latin typeface="+mj-lt"/>
              </a:rPr>
              <a:t>genetic modification</a:t>
            </a:r>
            <a:r>
              <a:rPr lang="en-US" sz="2400" dirty="0">
                <a:latin typeface="+mj-lt"/>
              </a:rPr>
              <a:t>, is the direct manipulation of an organism's genes using biotechnology. </a:t>
            </a:r>
          </a:p>
          <a:p>
            <a:pPr algn="just">
              <a:buFont typeface="Wingdings" pitchFamily="2" charset="2"/>
              <a:buChar char="v"/>
            </a:pPr>
            <a:endParaRPr lang="en-US" sz="2400" dirty="0">
              <a:latin typeface="+mj-lt"/>
            </a:endParaRPr>
          </a:p>
          <a:p>
            <a:pPr algn="just">
              <a:buFont typeface="Wingdings" pitchFamily="2" charset="2"/>
              <a:buChar char="v"/>
            </a:pPr>
            <a:r>
              <a:rPr lang="en-US" sz="2400" dirty="0">
                <a:latin typeface="+mj-lt"/>
              </a:rPr>
              <a:t>It is a set of technologies used to change the </a:t>
            </a:r>
            <a:r>
              <a:rPr lang="en-US" sz="2400" dirty="0">
                <a:solidFill>
                  <a:srgbClr val="FF0000"/>
                </a:solidFill>
                <a:latin typeface="+mj-lt"/>
              </a:rPr>
              <a:t>genetic makeup of cells</a:t>
            </a:r>
            <a:r>
              <a:rPr lang="en-US" sz="2400" dirty="0">
                <a:latin typeface="+mj-lt"/>
              </a:rPr>
              <a:t>.</a:t>
            </a:r>
          </a:p>
          <a:p>
            <a:pPr algn="just">
              <a:buFont typeface="Wingdings" pitchFamily="2" charset="2"/>
              <a:buChar char="v"/>
            </a:pPr>
            <a:endParaRPr lang="en-US" sz="2400" dirty="0">
              <a:latin typeface="+mj-lt"/>
            </a:endParaRPr>
          </a:p>
          <a:p>
            <a:pPr algn="just">
              <a:buFont typeface="Wingdings" pitchFamily="2" charset="2"/>
              <a:buChar char="v"/>
            </a:pPr>
            <a:r>
              <a:rPr lang="en-US" sz="2400" dirty="0">
                <a:latin typeface="+mj-lt"/>
              </a:rPr>
              <a:t>It includes the </a:t>
            </a:r>
            <a:r>
              <a:rPr lang="en-US" sz="2400" dirty="0">
                <a:solidFill>
                  <a:srgbClr val="FF0000"/>
                </a:solidFill>
                <a:latin typeface="+mj-lt"/>
              </a:rPr>
              <a:t>transfer of genes </a:t>
            </a:r>
            <a:r>
              <a:rPr lang="en-US" sz="2400" dirty="0">
                <a:latin typeface="+mj-lt"/>
              </a:rPr>
              <a:t>within and across species boundaries to produce improved or novel organisms.</a:t>
            </a:r>
          </a:p>
          <a:p>
            <a:pPr algn="just">
              <a:buFont typeface="Wingdings" pitchFamily="2" charset="2"/>
              <a:buChar char="v"/>
            </a:pPr>
            <a:endParaRPr lang="en-US" sz="2400" dirty="0">
              <a:latin typeface="+mj-lt"/>
            </a:endParaRPr>
          </a:p>
          <a:p>
            <a:pPr algn="just">
              <a:buFont typeface="Wingdings" pitchFamily="2" charset="2"/>
              <a:buChar char="v"/>
            </a:pPr>
            <a:r>
              <a:rPr lang="en-US" sz="2400" dirty="0">
                <a:latin typeface="+mj-lt"/>
              </a:rPr>
              <a:t>Genetic engineering has been applied in </a:t>
            </a:r>
            <a:r>
              <a:rPr lang="en-US" sz="2400" dirty="0">
                <a:solidFill>
                  <a:srgbClr val="FF0000"/>
                </a:solidFill>
                <a:latin typeface="+mj-lt"/>
              </a:rPr>
              <a:t>numerous fields </a:t>
            </a:r>
            <a:r>
              <a:rPr lang="en-US" sz="2400" dirty="0">
                <a:latin typeface="+mj-lt"/>
              </a:rPr>
              <a:t>including research, medicine, industrial biotechnology and agriculture.</a:t>
            </a:r>
          </a:p>
        </p:txBody>
      </p:sp>
    </p:spTree>
    <p:extLst>
      <p:ext uri="{BB962C8B-B14F-4D97-AF65-F5344CB8AC3E}">
        <p14:creationId xmlns:p14="http://schemas.microsoft.com/office/powerpoint/2010/main" val="728449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rPr>
              <a:t>THE PROBLEM OF INSECT RESISTANCE TO </a:t>
            </a:r>
            <a:r>
              <a:rPr lang="en-US" i="1" dirty="0" err="1">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rPr>
              <a:t>Bt</a:t>
            </a:r>
            <a:endParaRPr lang="en-US" i="1"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endParaRPr>
          </a:p>
        </p:txBody>
      </p:sp>
      <p:sp>
        <p:nvSpPr>
          <p:cNvPr id="3" name="Content Placeholder 2"/>
          <p:cNvSpPr>
            <a:spLocks noGrp="1"/>
          </p:cNvSpPr>
          <p:nvPr>
            <p:ph idx="1"/>
          </p:nvPr>
        </p:nvSpPr>
        <p:spPr/>
        <p:txBody>
          <a:bodyPr>
            <a:normAutofit/>
          </a:bodyPr>
          <a:lstStyle/>
          <a:p>
            <a:r>
              <a:rPr lang="en-US" sz="2400" dirty="0">
                <a:latin typeface="+mj-lt"/>
              </a:rPr>
              <a:t>The accelerating use of </a:t>
            </a:r>
            <a:r>
              <a:rPr lang="en-US" sz="2400" dirty="0" err="1">
                <a:latin typeface="+mj-lt"/>
              </a:rPr>
              <a:t>Bt</a:t>
            </a:r>
            <a:r>
              <a:rPr lang="en-US" sz="2400" dirty="0">
                <a:latin typeface="+mj-lt"/>
              </a:rPr>
              <a:t> Technology for insect resistance causes a problem of rapid appearance of </a:t>
            </a:r>
            <a:r>
              <a:rPr lang="en-US" sz="2400" b="1" dirty="0">
                <a:latin typeface="+mj-lt"/>
              </a:rPr>
              <a:t>resistant pests</a:t>
            </a:r>
          </a:p>
          <a:p>
            <a:r>
              <a:rPr lang="en-US" sz="2400" dirty="0">
                <a:latin typeface="+mj-lt"/>
              </a:rPr>
              <a:t>This problem initially attracted wide spread attention during the first commercial growing season of BT Cotton crop</a:t>
            </a:r>
          </a:p>
          <a:p>
            <a:pPr marL="0" indent="0">
              <a:buNone/>
            </a:pPr>
            <a:r>
              <a:rPr lang="en-US" sz="2400" b="1" dirty="0">
                <a:solidFill>
                  <a:srgbClr val="3693B5"/>
                </a:solidFill>
                <a:latin typeface="+mj-lt"/>
              </a:rPr>
              <a:t>Cause of this problem </a:t>
            </a:r>
            <a:endParaRPr lang="en-US" sz="2400" dirty="0">
              <a:solidFill>
                <a:srgbClr val="3693B5"/>
              </a:solidFill>
              <a:latin typeface="+mj-lt"/>
            </a:endParaRPr>
          </a:p>
          <a:p>
            <a:r>
              <a:rPr lang="en-US" sz="2400" dirty="0">
                <a:latin typeface="+mj-lt"/>
              </a:rPr>
              <a:t>Repeated growing of </a:t>
            </a:r>
            <a:r>
              <a:rPr lang="en-US" sz="2400" dirty="0" err="1">
                <a:latin typeface="+mj-lt"/>
              </a:rPr>
              <a:t>Bt</a:t>
            </a:r>
            <a:r>
              <a:rPr lang="en-US" sz="2400" dirty="0">
                <a:latin typeface="+mj-lt"/>
              </a:rPr>
              <a:t> crops in the same area accelerating the appearance of resistant pest population</a:t>
            </a:r>
          </a:p>
          <a:p>
            <a:endParaRPr lang="en-US" sz="2400" dirty="0">
              <a:latin typeface="+mj-lt"/>
            </a:endParaRPr>
          </a:p>
        </p:txBody>
      </p:sp>
    </p:spTree>
    <p:extLst>
      <p:ext uri="{BB962C8B-B14F-4D97-AF65-F5344CB8AC3E}">
        <p14:creationId xmlns:p14="http://schemas.microsoft.com/office/powerpoint/2010/main" val="4187381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8" y="-145143"/>
            <a:ext cx="10972800" cy="1600200"/>
          </a:xfrm>
        </p:spPr>
        <p:txBody>
          <a:bodyPr>
            <a:noAutofit/>
          </a:bodyPr>
          <a:lstStyle/>
          <a:p>
            <a:pPr lvl="0"/>
            <a:b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rPr>
            </a:br>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rPr>
              <a:t>STRATEGIES TO COUNTERING THE BUILD UP OF INSECT RESISTANCE</a:t>
            </a:r>
          </a:p>
        </p:txBody>
      </p:sp>
      <p:sp>
        <p:nvSpPr>
          <p:cNvPr id="3" name="Content Placeholder 2"/>
          <p:cNvSpPr>
            <a:spLocks noGrp="1"/>
          </p:cNvSpPr>
          <p:nvPr>
            <p:ph idx="1"/>
          </p:nvPr>
        </p:nvSpPr>
        <p:spPr>
          <a:xfrm>
            <a:off x="584201" y="1469572"/>
            <a:ext cx="10804447" cy="4754564"/>
          </a:xfrm>
        </p:spPr>
        <p:txBody>
          <a:bodyPr>
            <a:normAutofit fontScale="92500" lnSpcReduction="20000"/>
          </a:bodyPr>
          <a:lstStyle/>
          <a:p>
            <a:pPr marL="0" indent="0" algn="just">
              <a:buNone/>
            </a:pPr>
            <a:r>
              <a:rPr lang="en-US" b="1" dirty="0">
                <a:solidFill>
                  <a:schemeClr val="accent5"/>
                </a:solidFill>
                <a:latin typeface="+mj-lt"/>
              </a:rPr>
              <a:t>P</a:t>
            </a:r>
            <a:r>
              <a:rPr lang="en-US" sz="2400" b="1" dirty="0">
                <a:solidFill>
                  <a:schemeClr val="accent5"/>
                </a:solidFill>
                <a:latin typeface="+mj-lt"/>
              </a:rPr>
              <a:t>yramiding</a:t>
            </a:r>
            <a:endParaRPr lang="en-US" sz="2400" dirty="0">
              <a:solidFill>
                <a:schemeClr val="accent5"/>
              </a:solidFill>
              <a:latin typeface="+mj-lt"/>
            </a:endParaRPr>
          </a:p>
          <a:p>
            <a:pPr algn="just"/>
            <a:r>
              <a:rPr lang="en-US" sz="2400" dirty="0">
                <a:latin typeface="+mj-lt"/>
              </a:rPr>
              <a:t>It is possible to use more than one transgenes this process is called pyramiding </a:t>
            </a:r>
          </a:p>
          <a:p>
            <a:pPr algn="just"/>
            <a:r>
              <a:rPr lang="en-US" dirty="0">
                <a:latin typeface="+mj-lt"/>
              </a:rPr>
              <a:t>I</a:t>
            </a:r>
            <a:r>
              <a:rPr lang="en-US" sz="2400" dirty="0">
                <a:latin typeface="+mj-lt"/>
              </a:rPr>
              <a:t>n pyramiding, transgenes are successively stacked by conventional crosses between different transgenic lines </a:t>
            </a:r>
          </a:p>
          <a:p>
            <a:pPr algn="just"/>
            <a:endParaRPr lang="en-US" sz="2400" dirty="0">
              <a:latin typeface="+mj-lt"/>
            </a:endParaRPr>
          </a:p>
          <a:p>
            <a:pPr marL="0" indent="0" algn="just">
              <a:buNone/>
            </a:pPr>
            <a:r>
              <a:rPr lang="en-US" sz="2400" b="1" dirty="0">
                <a:solidFill>
                  <a:srgbClr val="3693B5"/>
                </a:solidFill>
                <a:latin typeface="+mj-lt"/>
              </a:rPr>
              <a:t>Example of pyramiding</a:t>
            </a:r>
            <a:endParaRPr lang="en-US" sz="2400" dirty="0">
              <a:solidFill>
                <a:srgbClr val="3693B5"/>
              </a:solidFill>
              <a:latin typeface="+mj-lt"/>
            </a:endParaRPr>
          </a:p>
          <a:p>
            <a:pPr algn="just"/>
            <a:r>
              <a:rPr lang="en-US" sz="2400" dirty="0">
                <a:latin typeface="+mj-lt"/>
              </a:rPr>
              <a:t> </a:t>
            </a:r>
            <a:r>
              <a:rPr lang="en-US" sz="2400" b="1" dirty="0">
                <a:latin typeface="+mj-lt"/>
              </a:rPr>
              <a:t>Monsanto’s </a:t>
            </a:r>
            <a:r>
              <a:rPr lang="en-US" sz="2400" b="1" dirty="0" err="1">
                <a:latin typeface="+mj-lt"/>
              </a:rPr>
              <a:t>Bollgard</a:t>
            </a:r>
            <a:r>
              <a:rPr lang="en-US" sz="2400" b="1" dirty="0">
                <a:latin typeface="+mj-lt"/>
              </a:rPr>
              <a:t> 2</a:t>
            </a:r>
            <a:r>
              <a:rPr lang="en-US" sz="2400" dirty="0">
                <a:latin typeface="+mj-lt"/>
              </a:rPr>
              <a:t> is a new line of transgenic cotton developed by stacking of second </a:t>
            </a:r>
            <a:r>
              <a:rPr lang="en-US" sz="2400" dirty="0" err="1">
                <a:latin typeface="+mj-lt"/>
              </a:rPr>
              <a:t>Bt</a:t>
            </a:r>
            <a:r>
              <a:rPr lang="en-US" sz="2400" dirty="0">
                <a:latin typeface="+mj-lt"/>
              </a:rPr>
              <a:t> gene (Cry2Ab) with Cry1Ac to prevent the development of resistant cotton bollworm and to provide protection against beet armyworm and full armyworm.</a:t>
            </a:r>
          </a:p>
          <a:p>
            <a:pPr algn="just"/>
            <a:r>
              <a:rPr lang="en-US" sz="2400" dirty="0">
                <a:latin typeface="+mj-lt"/>
              </a:rPr>
              <a:t>Many of the commercial BT trades are also start with herbicide tolerant traits.</a:t>
            </a:r>
          </a:p>
          <a:p>
            <a:pPr marL="0" indent="0" algn="just">
              <a:buNone/>
            </a:pPr>
            <a:r>
              <a:rPr lang="en-US" sz="2400" dirty="0">
                <a:latin typeface="+mj-lt"/>
              </a:rPr>
              <a:t> </a:t>
            </a:r>
          </a:p>
          <a:p>
            <a:pPr algn="just"/>
            <a:endParaRPr lang="en-US" sz="2400" dirty="0">
              <a:latin typeface="+mj-lt"/>
            </a:endParaRPr>
          </a:p>
        </p:txBody>
      </p:sp>
    </p:spTree>
    <p:extLst>
      <p:ext uri="{BB962C8B-B14F-4D97-AF65-F5344CB8AC3E}">
        <p14:creationId xmlns:p14="http://schemas.microsoft.com/office/powerpoint/2010/main" val="2994448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35428"/>
            <a:ext cx="10972800" cy="1600200"/>
          </a:xfrm>
        </p:spPr>
        <p:txBody>
          <a:bodyPr/>
          <a:lstStyle/>
          <a:p>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rPr>
              <a:t>CHIMAERIC PROTEINS</a:t>
            </a:r>
          </a:p>
        </p:txBody>
      </p:sp>
      <p:sp>
        <p:nvSpPr>
          <p:cNvPr id="3" name="Content Placeholder 2"/>
          <p:cNvSpPr>
            <a:spLocks noGrp="1"/>
          </p:cNvSpPr>
          <p:nvPr>
            <p:ph idx="1"/>
          </p:nvPr>
        </p:nvSpPr>
        <p:spPr/>
        <p:txBody>
          <a:bodyPr>
            <a:normAutofit/>
          </a:bodyPr>
          <a:lstStyle/>
          <a:p>
            <a:r>
              <a:rPr lang="en-US" sz="2400" dirty="0">
                <a:latin typeface="+mj-lt"/>
              </a:rPr>
              <a:t>Another GM approach is to further enhance the effectiveness and range of activities of cry genes by domain engineering to produce </a:t>
            </a:r>
            <a:r>
              <a:rPr lang="en-US" sz="2400" dirty="0" err="1">
                <a:latin typeface="+mj-lt"/>
              </a:rPr>
              <a:t>chimaeric</a:t>
            </a:r>
            <a:r>
              <a:rPr lang="en-US" sz="2400" dirty="0">
                <a:latin typeface="+mj-lt"/>
              </a:rPr>
              <a:t> proteins </a:t>
            </a:r>
          </a:p>
          <a:p>
            <a:pPr marL="0" indent="0">
              <a:buNone/>
            </a:pPr>
            <a:r>
              <a:rPr lang="en-US" sz="2400" b="1" dirty="0">
                <a:solidFill>
                  <a:srgbClr val="3693B5"/>
                </a:solidFill>
                <a:latin typeface="+mj-lt"/>
              </a:rPr>
              <a:t>Example</a:t>
            </a:r>
          </a:p>
          <a:p>
            <a:r>
              <a:rPr lang="en-US" sz="2400" dirty="0">
                <a:latin typeface="+mj-lt"/>
              </a:rPr>
              <a:t> Hybrid gene </a:t>
            </a:r>
            <a:r>
              <a:rPr lang="en-US" sz="2400" b="1" dirty="0">
                <a:latin typeface="+mj-lt"/>
              </a:rPr>
              <a:t>SN19</a:t>
            </a:r>
            <a:r>
              <a:rPr lang="en-US" sz="2400" dirty="0">
                <a:latin typeface="+mj-lt"/>
              </a:rPr>
              <a:t> was created by fusing domains 1 and 3 of cry1Ba with domain 2 of cry2a. Transformation of potato plants with this gene provided resistance against three significant pests that are Colorado potato beetle, European corn borer and potato Tuber moth larvae. </a:t>
            </a:r>
          </a:p>
        </p:txBody>
      </p:sp>
    </p:spTree>
    <p:extLst>
      <p:ext uri="{BB962C8B-B14F-4D97-AF65-F5344CB8AC3E}">
        <p14:creationId xmlns:p14="http://schemas.microsoft.com/office/powerpoint/2010/main" val="285720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914401"/>
            <a:ext cx="10804447" cy="5211764"/>
          </a:xfrm>
        </p:spPr>
        <p:txBody>
          <a:bodyPr>
            <a:normAutofit/>
          </a:bodyPr>
          <a:lstStyle/>
          <a:p>
            <a:r>
              <a:rPr lang="en-US" sz="2400" dirty="0">
                <a:latin typeface="+mj-lt"/>
              </a:rPr>
              <a:t>Another approach is to look beyond the large family of </a:t>
            </a:r>
            <a:r>
              <a:rPr lang="en-US" sz="2400" dirty="0" err="1">
                <a:latin typeface="+mj-lt"/>
              </a:rPr>
              <a:t>Bt</a:t>
            </a:r>
            <a:r>
              <a:rPr lang="en-US" sz="2400" dirty="0">
                <a:latin typeface="+mj-lt"/>
              </a:rPr>
              <a:t> genes to find </a:t>
            </a:r>
            <a:r>
              <a:rPr lang="en-US" sz="2400" dirty="0">
                <a:solidFill>
                  <a:srgbClr val="FF0000"/>
                </a:solidFill>
                <a:latin typeface="+mj-lt"/>
              </a:rPr>
              <a:t>other bacterial insecticidal </a:t>
            </a:r>
            <a:r>
              <a:rPr lang="en-US" sz="2400" dirty="0">
                <a:latin typeface="+mj-lt"/>
              </a:rPr>
              <a:t>genes</a:t>
            </a:r>
          </a:p>
          <a:p>
            <a:r>
              <a:rPr lang="en-US" sz="2400" dirty="0">
                <a:latin typeface="+mj-lt"/>
              </a:rPr>
              <a:t>Candidates which are under study include members of the </a:t>
            </a:r>
            <a:r>
              <a:rPr lang="en-US" sz="2400" dirty="0" err="1">
                <a:latin typeface="+mj-lt"/>
              </a:rPr>
              <a:t>vagetative</a:t>
            </a:r>
            <a:r>
              <a:rPr lang="en-US" sz="2400" dirty="0">
                <a:latin typeface="+mj-lt"/>
              </a:rPr>
              <a:t> insecticidal protein (</a:t>
            </a:r>
            <a:r>
              <a:rPr lang="en-US" sz="2400" dirty="0" err="1">
                <a:latin typeface="+mj-lt"/>
              </a:rPr>
              <a:t>Vip</a:t>
            </a:r>
            <a:r>
              <a:rPr lang="en-US" sz="2400" dirty="0">
                <a:latin typeface="+mj-lt"/>
              </a:rPr>
              <a:t>) family.</a:t>
            </a:r>
          </a:p>
          <a:p>
            <a:r>
              <a:rPr lang="en-US" sz="2400" dirty="0">
                <a:latin typeface="+mj-lt"/>
              </a:rPr>
              <a:t>Another bacterial gene that has attracted interest is the toxin A </a:t>
            </a:r>
            <a:r>
              <a:rPr lang="en-US" sz="2400" b="1" dirty="0">
                <a:latin typeface="+mj-lt"/>
              </a:rPr>
              <a:t>(</a:t>
            </a:r>
            <a:r>
              <a:rPr lang="en-US" sz="2400" b="1" dirty="0" err="1">
                <a:latin typeface="+mj-lt"/>
              </a:rPr>
              <a:t>TcdA</a:t>
            </a:r>
            <a:r>
              <a:rPr lang="en-US" sz="2400" b="1" dirty="0">
                <a:latin typeface="+mj-lt"/>
              </a:rPr>
              <a:t>) gene </a:t>
            </a:r>
            <a:r>
              <a:rPr lang="en-US" sz="2400" dirty="0">
                <a:latin typeface="+mj-lt"/>
              </a:rPr>
              <a:t>of </a:t>
            </a:r>
            <a:r>
              <a:rPr lang="en-US" sz="2400" i="1" dirty="0" err="1">
                <a:latin typeface="+mj-lt"/>
              </a:rPr>
              <a:t>Photorhabdus</a:t>
            </a:r>
            <a:r>
              <a:rPr lang="en-US" sz="2400" i="1" dirty="0">
                <a:latin typeface="+mj-lt"/>
              </a:rPr>
              <a:t> </a:t>
            </a:r>
            <a:r>
              <a:rPr lang="en-US" sz="2400" i="1" dirty="0" err="1">
                <a:latin typeface="+mj-lt"/>
              </a:rPr>
              <a:t>luminescens</a:t>
            </a:r>
            <a:r>
              <a:rPr lang="en-US" sz="2400" dirty="0">
                <a:latin typeface="+mj-lt"/>
              </a:rPr>
              <a:t>. Transformation of Arabidopsis with a large </a:t>
            </a:r>
            <a:r>
              <a:rPr lang="en-US" sz="2400" dirty="0" err="1">
                <a:latin typeface="+mj-lt"/>
              </a:rPr>
              <a:t>tcdA</a:t>
            </a:r>
            <a:r>
              <a:rPr lang="en-US" sz="2400" dirty="0">
                <a:latin typeface="+mj-lt"/>
              </a:rPr>
              <a:t> gene makes the plant resistant to tobacco hornworm</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370852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rPr>
              <a:t>INTEGRATED PEST MANAGEMENT</a:t>
            </a:r>
          </a:p>
        </p:txBody>
      </p:sp>
      <p:sp>
        <p:nvSpPr>
          <p:cNvPr id="3" name="Content Placeholder 2"/>
          <p:cNvSpPr>
            <a:spLocks noGrp="1"/>
          </p:cNvSpPr>
          <p:nvPr>
            <p:ph idx="1"/>
          </p:nvPr>
        </p:nvSpPr>
        <p:spPr/>
        <p:txBody>
          <a:bodyPr/>
          <a:lstStyle/>
          <a:p>
            <a:r>
              <a:rPr lang="en-US" sz="2400" dirty="0">
                <a:latin typeface="+mj-lt"/>
              </a:rPr>
              <a:t>This strategy take into consideration the wider context of pest-crop interaction( natural predators, adjacent plant species, crop rotation and chemical sprays). </a:t>
            </a:r>
            <a:r>
              <a:rPr lang="en-US" dirty="0">
                <a:latin typeface="+mj-lt"/>
              </a:rPr>
              <a:t>S</a:t>
            </a:r>
            <a:r>
              <a:rPr lang="en-US" sz="2400" dirty="0">
                <a:latin typeface="+mj-lt"/>
              </a:rPr>
              <a:t>elective usage of </a:t>
            </a:r>
            <a:r>
              <a:rPr lang="en-US" sz="2400" dirty="0" err="1">
                <a:latin typeface="+mj-lt"/>
              </a:rPr>
              <a:t>Bt</a:t>
            </a:r>
            <a:r>
              <a:rPr lang="en-US" sz="2400" dirty="0">
                <a:latin typeface="+mj-lt"/>
              </a:rPr>
              <a:t> crops that is rotating </a:t>
            </a:r>
            <a:r>
              <a:rPr lang="en-US" sz="2400" dirty="0" err="1">
                <a:latin typeface="+mj-lt"/>
              </a:rPr>
              <a:t>Bt</a:t>
            </a:r>
            <a:r>
              <a:rPr lang="en-US" sz="2400" dirty="0">
                <a:latin typeface="+mj-lt"/>
              </a:rPr>
              <a:t> crops with non </a:t>
            </a:r>
            <a:r>
              <a:rPr lang="en-US" sz="2400" dirty="0" err="1">
                <a:latin typeface="+mj-lt"/>
              </a:rPr>
              <a:t>Bt</a:t>
            </a:r>
            <a:r>
              <a:rPr lang="en-US" sz="2400" dirty="0">
                <a:latin typeface="+mj-lt"/>
              </a:rPr>
              <a:t> crops may prevent the build up of resistance in the insect population</a:t>
            </a:r>
          </a:p>
          <a:p>
            <a:pPr marL="0" indent="0">
              <a:buNone/>
            </a:pPr>
            <a:endParaRPr lang="en-US" sz="2400" dirty="0">
              <a:latin typeface="+mj-lt"/>
            </a:endParaRPr>
          </a:p>
        </p:txBody>
      </p:sp>
    </p:spTree>
    <p:extLst>
      <p:ext uri="{BB962C8B-B14F-4D97-AF65-F5344CB8AC3E}">
        <p14:creationId xmlns:p14="http://schemas.microsoft.com/office/powerpoint/2010/main" val="3105272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rPr>
              <a:t>HIGH DOSE\REFUGE APPROACH</a:t>
            </a:r>
          </a:p>
        </p:txBody>
      </p:sp>
      <p:sp>
        <p:nvSpPr>
          <p:cNvPr id="3" name="Content Placeholder 2"/>
          <p:cNvSpPr>
            <a:spLocks noGrp="1"/>
          </p:cNvSpPr>
          <p:nvPr>
            <p:ph idx="1"/>
          </p:nvPr>
        </p:nvSpPr>
        <p:spPr/>
        <p:txBody>
          <a:bodyPr>
            <a:normAutofit/>
          </a:bodyPr>
          <a:lstStyle/>
          <a:p>
            <a:pPr algn="just"/>
            <a:r>
              <a:rPr lang="en-US" sz="2400" dirty="0">
                <a:latin typeface="+mj-lt"/>
              </a:rPr>
              <a:t>In this strategy, transgenic crops expressing a high dose of </a:t>
            </a:r>
            <a:r>
              <a:rPr lang="en-US" sz="2400" dirty="0" err="1">
                <a:latin typeface="+mj-lt"/>
              </a:rPr>
              <a:t>Bt</a:t>
            </a:r>
            <a:r>
              <a:rPr lang="en-US" sz="2400" dirty="0">
                <a:latin typeface="+mj-lt"/>
              </a:rPr>
              <a:t> protein are grown alongside a smaller refuge of non transgenic crop or any other plant that the insect pest feeds upon.</a:t>
            </a:r>
          </a:p>
          <a:p>
            <a:pPr algn="just"/>
            <a:r>
              <a:rPr lang="en-US" dirty="0"/>
              <a:t>Fields with</a:t>
            </a:r>
            <a:r>
              <a:rPr lang="en-US" i="1" dirty="0"/>
              <a:t> </a:t>
            </a:r>
            <a:r>
              <a:rPr lang="en-US" i="1" dirty="0" err="1"/>
              <a:t>Bt</a:t>
            </a:r>
            <a:r>
              <a:rPr lang="en-US" dirty="0"/>
              <a:t> crops are required to provide refuge areas to help control resistance. The refuge area supply a source of </a:t>
            </a:r>
            <a:r>
              <a:rPr lang="en-US" dirty="0" err="1"/>
              <a:t>wildtype</a:t>
            </a:r>
            <a:r>
              <a:rPr lang="en-US" dirty="0"/>
              <a:t> (non-mutant) insects to mate with possible resistant insects to produce nonresistant insects.</a:t>
            </a:r>
            <a:endParaRPr lang="en-US" sz="2400" dirty="0">
              <a:latin typeface="+mj-lt"/>
            </a:endParaRPr>
          </a:p>
          <a:p>
            <a:pPr algn="just"/>
            <a:r>
              <a:rPr lang="en-US" dirty="0">
                <a:latin typeface="+mj-lt"/>
              </a:rPr>
              <a:t>It is use for pest resistance management to manage the build up of </a:t>
            </a:r>
            <a:r>
              <a:rPr lang="en-US" dirty="0" err="1">
                <a:latin typeface="+mj-lt"/>
              </a:rPr>
              <a:t>Bt</a:t>
            </a:r>
            <a:r>
              <a:rPr lang="en-US" dirty="0">
                <a:latin typeface="+mj-lt"/>
              </a:rPr>
              <a:t> resistance</a:t>
            </a:r>
            <a:endParaRPr lang="en-US" sz="2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772" y="4590682"/>
            <a:ext cx="3990974" cy="226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700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rPr>
              <a:t>THE ENVIRONMENTAL IMPACT OF </a:t>
            </a:r>
            <a:r>
              <a:rPr lang="en-US" i="1" dirty="0" err="1">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rPr>
              <a:t>Bt</a:t>
            </a:r>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rPr>
              <a:t> CROPS</a:t>
            </a:r>
          </a:p>
        </p:txBody>
      </p:sp>
      <p:sp>
        <p:nvSpPr>
          <p:cNvPr id="3" name="Content Placeholder 2"/>
          <p:cNvSpPr>
            <a:spLocks noGrp="1"/>
          </p:cNvSpPr>
          <p:nvPr>
            <p:ph idx="1"/>
          </p:nvPr>
        </p:nvSpPr>
        <p:spPr/>
        <p:txBody>
          <a:bodyPr>
            <a:normAutofit/>
          </a:bodyPr>
          <a:lstStyle/>
          <a:p>
            <a:r>
              <a:rPr lang="en-US" sz="2400" dirty="0">
                <a:latin typeface="+mj-lt"/>
              </a:rPr>
              <a:t>The environmental issue of BT crops was appeared in the report in 1999 which indicates that Pollen from </a:t>
            </a:r>
            <a:r>
              <a:rPr lang="en-US" sz="2400" dirty="0">
                <a:solidFill>
                  <a:srgbClr val="FF0000"/>
                </a:solidFill>
                <a:latin typeface="+mj-lt"/>
              </a:rPr>
              <a:t>BT Maize </a:t>
            </a:r>
            <a:r>
              <a:rPr lang="en-US" sz="2400" dirty="0">
                <a:latin typeface="+mj-lt"/>
              </a:rPr>
              <a:t>is toxic to the larva of </a:t>
            </a:r>
            <a:r>
              <a:rPr lang="en-US" sz="2400" b="1" dirty="0">
                <a:latin typeface="+mj-lt"/>
              </a:rPr>
              <a:t>Monarch butterfly </a:t>
            </a:r>
          </a:p>
          <a:p>
            <a:r>
              <a:rPr lang="en-US" sz="2400" dirty="0">
                <a:latin typeface="+mj-lt"/>
              </a:rPr>
              <a:t>But still commercial growing of BT 176 crop was appeared </a:t>
            </a:r>
          </a:p>
          <a:p>
            <a:pPr marL="0" indent="0">
              <a:buNone/>
            </a:pPr>
            <a:endParaRPr lang="en-US" sz="2400" b="1" dirty="0">
              <a:solidFill>
                <a:srgbClr val="3693B5"/>
              </a:solidFill>
              <a:latin typeface="+mj-lt"/>
            </a:endParaRPr>
          </a:p>
          <a:p>
            <a:pPr marL="0" indent="0">
              <a:buNone/>
            </a:pPr>
            <a:r>
              <a:rPr lang="en-US" sz="2400" b="1" dirty="0">
                <a:solidFill>
                  <a:srgbClr val="3693B5"/>
                </a:solidFill>
                <a:latin typeface="+mj-lt"/>
              </a:rPr>
              <a:t>Solution </a:t>
            </a:r>
          </a:p>
          <a:p>
            <a:r>
              <a:rPr lang="en-US" sz="2400" dirty="0">
                <a:latin typeface="+mj-lt"/>
              </a:rPr>
              <a:t>There should be risk assessing and monitoring of environment impact of GM crops more thoroughly</a:t>
            </a:r>
          </a:p>
        </p:txBody>
      </p:sp>
    </p:spTree>
    <p:extLst>
      <p:ext uri="{BB962C8B-B14F-4D97-AF65-F5344CB8AC3E}">
        <p14:creationId xmlns:p14="http://schemas.microsoft.com/office/powerpoint/2010/main" val="3826854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rPr>
              <a:t>‘copy Nature’ STRATEGY</a:t>
            </a:r>
          </a:p>
        </p:txBody>
      </p:sp>
      <p:sp>
        <p:nvSpPr>
          <p:cNvPr id="3" name="Content Placeholder 2"/>
          <p:cNvSpPr>
            <a:spLocks noGrp="1"/>
          </p:cNvSpPr>
          <p:nvPr>
            <p:ph idx="1"/>
          </p:nvPr>
        </p:nvSpPr>
        <p:spPr/>
        <p:txBody>
          <a:bodyPr>
            <a:normAutofit fontScale="92500" lnSpcReduction="10000"/>
          </a:bodyPr>
          <a:lstStyle/>
          <a:p>
            <a:pPr algn="just"/>
            <a:r>
              <a:rPr lang="en-US" sz="2400" dirty="0">
                <a:latin typeface="+mj-lt"/>
              </a:rPr>
              <a:t>A </a:t>
            </a:r>
            <a:r>
              <a:rPr lang="en-US" sz="2400" b="1" dirty="0">
                <a:latin typeface="+mj-lt"/>
              </a:rPr>
              <a:t>‘</a:t>
            </a:r>
            <a:r>
              <a:rPr lang="en-US" sz="2400" b="1" dirty="0">
                <a:solidFill>
                  <a:srgbClr val="FF0000"/>
                </a:solidFill>
                <a:latin typeface="+mj-lt"/>
              </a:rPr>
              <a:t>copy Nature’ strategy </a:t>
            </a:r>
            <a:r>
              <a:rPr lang="en-US" sz="2400" dirty="0">
                <a:latin typeface="+mj-lt"/>
              </a:rPr>
              <a:t>for insect pest control is presented which to be relatively sustainable and environmentally friendly. Many higher plant genes encoding insecticidal proteins exist in Nature which can be expressed in transgenic plants in a tissue or development-specific manner, or in response to environmental stimuli. These genes can either be expressed singly or in combination so as to enhance host resistance to insect pests. </a:t>
            </a:r>
          </a:p>
          <a:p>
            <a:pPr algn="just"/>
            <a:r>
              <a:rPr lang="en-GB" dirty="0">
                <a:latin typeface="+mj-lt"/>
              </a:rPr>
              <a:t>The </a:t>
            </a:r>
            <a:r>
              <a:rPr lang="en-GB" b="1" dirty="0">
                <a:solidFill>
                  <a:srgbClr val="FF0000"/>
                </a:solidFill>
                <a:latin typeface="+mj-lt"/>
              </a:rPr>
              <a:t>aim of the copy Nature strategy </a:t>
            </a:r>
            <a:r>
              <a:rPr lang="en-GB" dirty="0">
                <a:latin typeface="+mj-lt"/>
              </a:rPr>
              <a:t>has been stated as: insect pest control which is relatively sustainable and environmentally friendly. The strategies recognizes Complex interplay in biological communities  between plants, animals, microbes, the soil and the physical environment.</a:t>
            </a:r>
            <a:endParaRPr lang="en-US" dirty="0">
              <a:latin typeface="+mj-lt"/>
            </a:endParaRPr>
          </a:p>
          <a:p>
            <a:pPr algn="just"/>
            <a:endParaRPr lang="en-US" sz="2400" dirty="0">
              <a:latin typeface="+mj-lt"/>
            </a:endParaRPr>
          </a:p>
        </p:txBody>
      </p:sp>
    </p:spTree>
    <p:extLst>
      <p:ext uri="{BB962C8B-B14F-4D97-AF65-F5344CB8AC3E}">
        <p14:creationId xmlns:p14="http://schemas.microsoft.com/office/powerpoint/2010/main" val="3067335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sz="2400" dirty="0">
                <a:latin typeface="+mj-lt"/>
              </a:rPr>
              <a:t>This strategy involves a rational approach to the development of pest resistant crops and is characterized by the following steps.</a:t>
            </a:r>
          </a:p>
          <a:p>
            <a:pPr marL="0" indent="0">
              <a:buNone/>
            </a:pPr>
            <a:r>
              <a:rPr lang="en-GB" sz="2400" b="1" dirty="0">
                <a:solidFill>
                  <a:srgbClr val="3693B5"/>
                </a:solidFill>
                <a:latin typeface="+mj-lt"/>
              </a:rPr>
              <a:t>1.Identification of leads</a:t>
            </a:r>
          </a:p>
          <a:p>
            <a:pPr algn="just"/>
            <a:r>
              <a:rPr lang="en-GB" sz="2400" dirty="0">
                <a:latin typeface="+mj-lt"/>
              </a:rPr>
              <a:t>The point here is to look in </a:t>
            </a:r>
            <a:r>
              <a:rPr lang="en-GB" sz="2400" b="1" dirty="0">
                <a:solidFill>
                  <a:srgbClr val="FF0000"/>
                </a:solidFill>
                <a:latin typeface="+mj-lt"/>
              </a:rPr>
              <a:t>nature for plants </a:t>
            </a:r>
            <a:r>
              <a:rPr lang="en-GB" sz="2400" dirty="0">
                <a:latin typeface="+mj-lt"/>
              </a:rPr>
              <a:t>that shows resistance to insect pest. These leads can be found in the literature, world seed collection or observation in the field. The identification of resistant plants provides the starting point for the discovery of plant genes that could confer resistant to insect damage.</a:t>
            </a:r>
            <a:br>
              <a:rPr lang="en-GB" sz="2400" dirty="0">
                <a:latin typeface="+mj-lt"/>
              </a:rPr>
            </a:br>
            <a:endParaRPr lang="en-US" sz="2400" dirty="0">
              <a:latin typeface="+mj-lt"/>
            </a:endParaRPr>
          </a:p>
        </p:txBody>
      </p:sp>
      <p:sp>
        <p:nvSpPr>
          <p:cNvPr id="4" name="Rectangle 3"/>
          <p:cNvSpPr/>
          <p:nvPr/>
        </p:nvSpPr>
        <p:spPr>
          <a:xfrm>
            <a:off x="1036851" y="0"/>
            <a:ext cx="10118297" cy="1569660"/>
          </a:xfrm>
          <a:prstGeom prst="rect">
            <a:avLst/>
          </a:prstGeom>
        </p:spPr>
        <p:txBody>
          <a:bodyPr wrap="square">
            <a:spAutoFit/>
          </a:bodyPr>
          <a:lstStyle/>
          <a:p>
            <a:pPr algn="ctr"/>
            <a:r>
              <a:rPr lang="en-GB" sz="4800"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rPr>
              <a:t>DEVELOPMENT OF PEST RESISTANT CROPS</a:t>
            </a:r>
            <a:endParaRPr lang="en-US" sz="4800"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1228980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400" b="1" dirty="0">
                <a:latin typeface="+mj-lt"/>
              </a:rPr>
              <a:t> </a:t>
            </a:r>
            <a:r>
              <a:rPr lang="en-GB" b="1" dirty="0">
                <a:solidFill>
                  <a:srgbClr val="3693B5"/>
                </a:solidFill>
                <a:latin typeface="+mj-lt"/>
              </a:rPr>
              <a:t>2.Protein purification</a:t>
            </a:r>
            <a:endParaRPr lang="en-GB" sz="2400" b="1" dirty="0">
              <a:solidFill>
                <a:srgbClr val="3693B5"/>
              </a:solidFill>
              <a:latin typeface="+mj-lt"/>
            </a:endParaRPr>
          </a:p>
          <a:p>
            <a:pPr algn="just"/>
            <a:r>
              <a:rPr lang="en-GB" sz="2400" dirty="0">
                <a:latin typeface="+mj-lt"/>
              </a:rPr>
              <a:t>The next stage of the process is the purification of proteins with insecticidal properties. Proteins are the Primary target for this type of screen because they provide the most direct way to isolate corresponding genes.</a:t>
            </a:r>
          </a:p>
          <a:p>
            <a:pPr algn="just"/>
            <a:r>
              <a:rPr lang="en-GB" sz="2400" dirty="0">
                <a:latin typeface="+mj-lt"/>
              </a:rPr>
              <a:t> </a:t>
            </a:r>
            <a:r>
              <a:rPr lang="en-GB" sz="2400" b="1" dirty="0">
                <a:solidFill>
                  <a:srgbClr val="FF0000"/>
                </a:solidFill>
                <a:latin typeface="+mj-lt"/>
              </a:rPr>
              <a:t>Partial Sequencing </a:t>
            </a:r>
            <a:r>
              <a:rPr lang="en-GB" sz="2400" dirty="0">
                <a:latin typeface="+mj-lt"/>
              </a:rPr>
              <a:t>of the purified protein is one method for isolating the corresponding gene. </a:t>
            </a:r>
            <a:endParaRPr lang="en-GB" sz="2400" b="1" dirty="0">
              <a:latin typeface="+mj-lt"/>
            </a:endParaRPr>
          </a:p>
        </p:txBody>
      </p:sp>
    </p:spTree>
    <p:extLst>
      <p:ext uri="{BB962C8B-B14F-4D97-AF65-F5344CB8AC3E}">
        <p14:creationId xmlns:p14="http://schemas.microsoft.com/office/powerpoint/2010/main" val="376300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7714"/>
            <a:ext cx="10972800" cy="1417638"/>
          </a:xfrm>
          <a:noFill/>
          <a:ln>
            <a:noFill/>
          </a:ln>
        </p:spPr>
        <p:style>
          <a:lnRef idx="1">
            <a:schemeClr val="accent2"/>
          </a:lnRef>
          <a:fillRef idx="2">
            <a:schemeClr val="accent2"/>
          </a:fillRef>
          <a:effectRef idx="1">
            <a:schemeClr val="accent2"/>
          </a:effectRef>
          <a:fontRef idx="minor">
            <a:schemeClr val="dk1"/>
          </a:fontRef>
        </p:style>
        <p:txBody>
          <a:bodyPr/>
          <a:lstStyle/>
          <a:p>
            <a:r>
              <a:rPr lang="en-US" dirty="0">
                <a:ln w="0"/>
                <a:solidFill>
                  <a:srgbClr val="3693B5"/>
                </a:solidFill>
                <a:effectLst>
                  <a:glow rad="139700">
                    <a:schemeClr val="accent1">
                      <a:satMod val="175000"/>
                      <a:alpha val="40000"/>
                    </a:schemeClr>
                  </a:glow>
                  <a:outerShdw blurRad="38100" dist="25400" dir="5400000" algn="ctr" rotWithShape="0">
                    <a:srgbClr val="6E747A">
                      <a:alpha val="43000"/>
                    </a:srgbClr>
                  </a:outerShdw>
                </a:effectLst>
                <a:latin typeface="+mj-lt"/>
              </a:rPr>
              <a:t>CONTINUE……</a:t>
            </a:r>
          </a:p>
        </p:txBody>
      </p:sp>
      <p:sp>
        <p:nvSpPr>
          <p:cNvPr id="3" name="Content Placeholder 2"/>
          <p:cNvSpPr>
            <a:spLocks noGrp="1"/>
          </p:cNvSpPr>
          <p:nvPr>
            <p:ph idx="1"/>
          </p:nvPr>
        </p:nvSpPr>
        <p:spPr>
          <a:xfrm>
            <a:off x="609600" y="1199924"/>
            <a:ext cx="10972800" cy="2935514"/>
          </a:xfrm>
          <a:noFill/>
        </p:spPr>
        <p:txBody>
          <a:bodyPr>
            <a:noAutofit/>
          </a:bodyPr>
          <a:lstStyle/>
          <a:p>
            <a:pPr algn="just"/>
            <a:r>
              <a:rPr lang="en-US" b="1" dirty="0">
                <a:solidFill>
                  <a:srgbClr val="FF0000"/>
                </a:solidFill>
                <a:latin typeface="+mj-lt"/>
              </a:rPr>
              <a:t>Pesticide resistance</a:t>
            </a:r>
            <a:r>
              <a:rPr lang="en-US" dirty="0">
                <a:latin typeface="+mj-lt"/>
              </a:rPr>
              <a:t> describes the decreased susceptibility of a pest population to a pesticide that was previously effective at controlling the pest.</a:t>
            </a:r>
          </a:p>
          <a:p>
            <a:pPr algn="just"/>
            <a:r>
              <a:rPr lang="en-US" dirty="0">
                <a:latin typeface="+mj-lt"/>
              </a:rPr>
              <a:t>Pesticide resistance is </a:t>
            </a:r>
            <a:r>
              <a:rPr lang="en-US" dirty="0">
                <a:solidFill>
                  <a:srgbClr val="FF0000"/>
                </a:solidFill>
                <a:latin typeface="+mj-lt"/>
              </a:rPr>
              <a:t>increasing</a:t>
            </a:r>
            <a:r>
              <a:rPr lang="en-US" dirty="0">
                <a:latin typeface="+mj-lt"/>
              </a:rPr>
              <a:t>. </a:t>
            </a:r>
          </a:p>
          <a:p>
            <a:pPr algn="just"/>
            <a:r>
              <a:rPr lang="en-US" dirty="0">
                <a:latin typeface="+mj-lt"/>
              </a:rPr>
              <a:t>Farmers in the </a:t>
            </a:r>
            <a:r>
              <a:rPr lang="en-US" dirty="0">
                <a:solidFill>
                  <a:srgbClr val="FF0000"/>
                </a:solidFill>
                <a:latin typeface="+mj-lt"/>
              </a:rPr>
              <a:t>US</a:t>
            </a:r>
            <a:r>
              <a:rPr lang="en-US" dirty="0">
                <a:latin typeface="+mj-lt"/>
              </a:rPr>
              <a:t> lost </a:t>
            </a:r>
            <a:r>
              <a:rPr lang="en-US" dirty="0">
                <a:solidFill>
                  <a:srgbClr val="FF0000"/>
                </a:solidFill>
                <a:latin typeface="+mj-lt"/>
              </a:rPr>
              <a:t>7%</a:t>
            </a:r>
            <a:r>
              <a:rPr lang="en-US" dirty="0">
                <a:latin typeface="+mj-lt"/>
              </a:rPr>
              <a:t> of their crops to pests in the 1940s; over the 1980s and 1990s, the loss was </a:t>
            </a:r>
            <a:r>
              <a:rPr lang="en-US" dirty="0">
                <a:solidFill>
                  <a:srgbClr val="FF0000"/>
                </a:solidFill>
                <a:latin typeface="+mj-lt"/>
              </a:rPr>
              <a:t>13%, </a:t>
            </a:r>
            <a:r>
              <a:rPr lang="en-US" dirty="0">
                <a:latin typeface="+mj-lt"/>
              </a:rPr>
              <a:t>even though more pesticides were being used.</a:t>
            </a:r>
            <a:r>
              <a:rPr lang="en-US" baseline="30000" dirty="0">
                <a:latin typeface="+mj-lt"/>
              </a:rPr>
              <a:t> </a:t>
            </a:r>
            <a:r>
              <a:rPr lang="en-US" dirty="0">
                <a:latin typeface="+mj-lt"/>
              </a:rPr>
              <a:t>Over </a:t>
            </a:r>
            <a:r>
              <a:rPr lang="en-US" dirty="0">
                <a:solidFill>
                  <a:srgbClr val="FF0000"/>
                </a:solidFill>
                <a:latin typeface="+mj-lt"/>
              </a:rPr>
              <a:t>500 species </a:t>
            </a:r>
            <a:r>
              <a:rPr lang="en-US" dirty="0">
                <a:latin typeface="+mj-lt"/>
              </a:rPr>
              <a:t>of pests have evolved a resistance to a pesticide.</a:t>
            </a:r>
            <a:endParaRPr lang="en-US" baseline="30000" dirty="0">
              <a:latin typeface="+mj-lt"/>
            </a:endParaRPr>
          </a:p>
          <a:p>
            <a:pPr algn="just"/>
            <a:r>
              <a:rPr lang="en-US" dirty="0">
                <a:latin typeface="+mj-lt"/>
              </a:rPr>
              <a:t>Other sources estimate the number to be around </a:t>
            </a:r>
            <a:r>
              <a:rPr lang="en-US" dirty="0">
                <a:solidFill>
                  <a:srgbClr val="FF0000"/>
                </a:solidFill>
                <a:latin typeface="+mj-lt"/>
              </a:rPr>
              <a:t>1000 species </a:t>
            </a:r>
            <a:r>
              <a:rPr lang="en-US" dirty="0">
                <a:latin typeface="+mj-lt"/>
              </a:rPr>
              <a:t>since 1945. </a:t>
            </a:r>
          </a:p>
          <a:p>
            <a:endParaRPr lang="en-US" dirty="0">
              <a:latin typeface="+mj-lt"/>
            </a:endParaRPr>
          </a:p>
        </p:txBody>
      </p:sp>
    </p:spTree>
    <p:extLst>
      <p:ext uri="{BB962C8B-B14F-4D97-AF65-F5344CB8AC3E}">
        <p14:creationId xmlns:p14="http://schemas.microsoft.com/office/powerpoint/2010/main" val="1291633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3429" y="786718"/>
            <a:ext cx="10972800" cy="4888367"/>
          </a:xfrm>
        </p:spPr>
        <p:txBody>
          <a:bodyPr>
            <a:normAutofit/>
          </a:bodyPr>
          <a:lstStyle/>
          <a:p>
            <a:pPr marL="0" indent="0">
              <a:buNone/>
            </a:pPr>
            <a:r>
              <a:rPr lang="en-GB" b="1" dirty="0">
                <a:solidFill>
                  <a:srgbClr val="3693B5"/>
                </a:solidFill>
                <a:latin typeface="+mj-lt"/>
              </a:rPr>
              <a:t>3.Artificial-dietbioassay</a:t>
            </a:r>
            <a:br>
              <a:rPr lang="en-GB" b="1" dirty="0">
                <a:solidFill>
                  <a:srgbClr val="3693B5"/>
                </a:solidFill>
                <a:latin typeface="+mj-lt"/>
              </a:rPr>
            </a:br>
            <a:r>
              <a:rPr lang="en-GB" sz="2400" dirty="0">
                <a:latin typeface="+mj-lt"/>
              </a:rPr>
              <a:t>It is important to determine the </a:t>
            </a:r>
            <a:r>
              <a:rPr lang="en-GB" sz="2400" b="1" dirty="0">
                <a:solidFill>
                  <a:srgbClr val="FF0000"/>
                </a:solidFill>
                <a:latin typeface="+mj-lt"/>
              </a:rPr>
              <a:t>activity</a:t>
            </a:r>
            <a:r>
              <a:rPr lang="en-GB" sz="2400" b="1" dirty="0">
                <a:latin typeface="+mj-lt"/>
              </a:rPr>
              <a:t> </a:t>
            </a:r>
            <a:r>
              <a:rPr lang="en-GB" sz="2400" dirty="0">
                <a:latin typeface="+mj-lt"/>
              </a:rPr>
              <a:t>of the isolated protein against the target insect pests by performing feeding assays in the laboratory.</a:t>
            </a:r>
          </a:p>
          <a:p>
            <a:pPr marL="0" indent="0" algn="just">
              <a:buNone/>
            </a:pPr>
            <a:endParaRPr lang="en-GB" b="1" dirty="0">
              <a:latin typeface="+mj-lt"/>
            </a:endParaRPr>
          </a:p>
          <a:p>
            <a:pPr marL="0" indent="0" algn="just">
              <a:buNone/>
            </a:pPr>
            <a:r>
              <a:rPr lang="en-GB" b="1" dirty="0">
                <a:solidFill>
                  <a:srgbClr val="3693B5"/>
                </a:solidFill>
                <a:latin typeface="+mj-lt"/>
              </a:rPr>
              <a:t>4.Mammalian toxicity testing</a:t>
            </a:r>
            <a:endParaRPr lang="en-GB" dirty="0">
              <a:solidFill>
                <a:srgbClr val="3693B5"/>
              </a:solidFill>
              <a:latin typeface="+mj-lt"/>
            </a:endParaRPr>
          </a:p>
          <a:p>
            <a:pPr marL="0" indent="0" algn="just">
              <a:buNone/>
            </a:pPr>
            <a:r>
              <a:rPr lang="en-GB" dirty="0">
                <a:latin typeface="+mj-lt"/>
              </a:rPr>
              <a:t>Prior to any insertion of the gene into a crop plant, the toxicity of the protein against mammals (and hence potentially humans) should be tested. The point is that it would be a waste of time inserting a gene into a plants that subsequently was found to cause concerns about food safety.</a:t>
            </a:r>
            <a:endParaRPr lang="en-US" dirty="0">
              <a:latin typeface="+mj-lt"/>
            </a:endParaRPr>
          </a:p>
          <a:p>
            <a:pPr marL="0" indent="0" algn="just">
              <a:buNone/>
            </a:pPr>
            <a:endParaRPr lang="en-US" sz="2400" dirty="0">
              <a:latin typeface="+mj-lt"/>
            </a:endParaRPr>
          </a:p>
        </p:txBody>
      </p:sp>
    </p:spTree>
    <p:extLst>
      <p:ext uri="{BB962C8B-B14F-4D97-AF65-F5344CB8AC3E}">
        <p14:creationId xmlns:p14="http://schemas.microsoft.com/office/powerpoint/2010/main" val="2950346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GB" b="1" dirty="0">
                <a:solidFill>
                  <a:srgbClr val="3693B5"/>
                </a:solidFill>
                <a:latin typeface="+mj-lt"/>
              </a:rPr>
              <a:t>5.Genetic engineering</a:t>
            </a:r>
            <a:endParaRPr lang="en-GB" sz="2400" dirty="0">
              <a:solidFill>
                <a:srgbClr val="3693B5"/>
              </a:solidFill>
              <a:latin typeface="+mj-lt"/>
            </a:endParaRPr>
          </a:p>
          <a:p>
            <a:pPr algn="just"/>
            <a:r>
              <a:rPr lang="en-GB" sz="2400" dirty="0">
                <a:latin typeface="+mj-lt"/>
              </a:rPr>
              <a:t>It is the only at this stage that the isolated gene would be considered valuable for transfer to crop plants. </a:t>
            </a:r>
          </a:p>
          <a:p>
            <a:pPr algn="just"/>
            <a:r>
              <a:rPr lang="en-GB" sz="2400" dirty="0">
                <a:latin typeface="+mj-lt"/>
              </a:rPr>
              <a:t>one particular consideration for pest- resistance contract is the choice of promoter. Although it is possible to rely on a strong, constitutive promoter such </a:t>
            </a:r>
            <a:r>
              <a:rPr lang="en-GB" sz="2400" b="1" dirty="0">
                <a:solidFill>
                  <a:srgbClr val="FF0000"/>
                </a:solidFill>
                <a:latin typeface="+mj-lt"/>
              </a:rPr>
              <a:t>as </a:t>
            </a:r>
            <a:r>
              <a:rPr lang="en-GB" sz="2400" b="1" dirty="0" err="1">
                <a:solidFill>
                  <a:srgbClr val="FF0000"/>
                </a:solidFill>
                <a:latin typeface="+mj-lt"/>
              </a:rPr>
              <a:t>CaMv</a:t>
            </a:r>
            <a:r>
              <a:rPr lang="en-GB" sz="2400" b="1" dirty="0">
                <a:solidFill>
                  <a:srgbClr val="FF0000"/>
                </a:solidFill>
                <a:latin typeface="+mj-lt"/>
              </a:rPr>
              <a:t> 35S</a:t>
            </a:r>
            <a:r>
              <a:rPr lang="en-GB" sz="2400" dirty="0">
                <a:latin typeface="+mj-lt"/>
              </a:rPr>
              <a:t>, there are </a:t>
            </a:r>
            <a:r>
              <a:rPr lang="en-GB" sz="2400" dirty="0" err="1">
                <a:latin typeface="+mj-lt"/>
              </a:rPr>
              <a:t>are</a:t>
            </a:r>
            <a:r>
              <a:rPr lang="en-GB" sz="2400" dirty="0">
                <a:latin typeface="+mj-lt"/>
              </a:rPr>
              <a:t> certain advantages to using either a tissue specific promoter or on wound inducible promoter. </a:t>
            </a:r>
            <a:endParaRPr lang="en-US" sz="2400" dirty="0">
              <a:latin typeface="+mj-lt"/>
            </a:endParaRPr>
          </a:p>
        </p:txBody>
      </p:sp>
    </p:spTree>
    <p:extLst>
      <p:ext uri="{BB962C8B-B14F-4D97-AF65-F5344CB8AC3E}">
        <p14:creationId xmlns:p14="http://schemas.microsoft.com/office/powerpoint/2010/main" val="2115994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sz="2400" b="1" dirty="0">
                <a:latin typeface="+mj-lt"/>
              </a:rPr>
            </a:br>
            <a:endParaRPr lang="en-US" sz="2700" b="1" dirty="0">
              <a:latin typeface="+mj-lt"/>
            </a:endParaRPr>
          </a:p>
        </p:txBody>
      </p:sp>
      <p:sp>
        <p:nvSpPr>
          <p:cNvPr id="3" name="Content Placeholder 2"/>
          <p:cNvSpPr>
            <a:spLocks noGrp="1"/>
          </p:cNvSpPr>
          <p:nvPr>
            <p:ph idx="1"/>
          </p:nvPr>
        </p:nvSpPr>
        <p:spPr>
          <a:xfrm>
            <a:off x="609600" y="800100"/>
            <a:ext cx="10972800" cy="3419476"/>
          </a:xfrm>
        </p:spPr>
        <p:txBody>
          <a:bodyPr>
            <a:noAutofit/>
          </a:bodyPr>
          <a:lstStyle/>
          <a:p>
            <a:pPr marL="0" indent="0">
              <a:buNone/>
            </a:pPr>
            <a:r>
              <a:rPr lang="en-GB" b="1" dirty="0">
                <a:solidFill>
                  <a:srgbClr val="3693B5"/>
                </a:solidFill>
                <a:latin typeface="+mj-lt"/>
              </a:rPr>
              <a:t>6.Selection and testing</a:t>
            </a:r>
            <a:br>
              <a:rPr lang="en-GB" b="1" dirty="0">
                <a:latin typeface="+mj-lt"/>
              </a:rPr>
            </a:br>
            <a:r>
              <a:rPr lang="en-GB" dirty="0">
                <a:latin typeface="+mj-lt"/>
              </a:rPr>
              <a:t>After transformation, the selection of transgenic plants, confirmation of transformation, Inheritance of transgenes in T1, T2 etc. generations and testing of expression levels need to be carried out.</a:t>
            </a:r>
          </a:p>
          <a:p>
            <a:pPr marL="0" indent="0" algn="just">
              <a:buNone/>
            </a:pPr>
            <a:endParaRPr lang="en-GB" b="1" dirty="0">
              <a:latin typeface="+mj-lt"/>
            </a:endParaRPr>
          </a:p>
          <a:p>
            <a:pPr marL="0" indent="0" algn="just">
              <a:buNone/>
            </a:pPr>
            <a:r>
              <a:rPr lang="en-GB" b="1" dirty="0">
                <a:solidFill>
                  <a:srgbClr val="3693B5"/>
                </a:solidFill>
                <a:latin typeface="+mj-lt"/>
              </a:rPr>
              <a:t>7.Biosafety</a:t>
            </a:r>
            <a:endParaRPr lang="en-GB" dirty="0">
              <a:solidFill>
                <a:srgbClr val="3693B5"/>
              </a:solidFill>
              <a:latin typeface="+mj-lt"/>
            </a:endParaRPr>
          </a:p>
          <a:p>
            <a:pPr marL="0" indent="0" algn="just">
              <a:buNone/>
            </a:pPr>
            <a:r>
              <a:rPr lang="en-GB" dirty="0">
                <a:latin typeface="+mj-lt"/>
              </a:rPr>
              <a:t>The effect of the transgene on crop yield, </a:t>
            </a:r>
            <a:r>
              <a:rPr lang="en-GB" b="1" dirty="0">
                <a:solidFill>
                  <a:srgbClr val="FF0000"/>
                </a:solidFill>
                <a:latin typeface="+mj-lt"/>
              </a:rPr>
              <a:t>insect damage</a:t>
            </a:r>
            <a:r>
              <a:rPr lang="en-GB" dirty="0">
                <a:solidFill>
                  <a:srgbClr val="FF0000"/>
                </a:solidFill>
                <a:latin typeface="+mj-lt"/>
              </a:rPr>
              <a:t>,</a:t>
            </a:r>
            <a:r>
              <a:rPr lang="en-GB" dirty="0">
                <a:latin typeface="+mj-lt"/>
              </a:rPr>
              <a:t> and the wider ecosystem should be properly evaluated in field trials, rather than after several years of commercial planting, as occurred with BT </a:t>
            </a:r>
            <a:br>
              <a:rPr lang="en-GB" dirty="0">
                <a:latin typeface="+mj-lt"/>
              </a:rPr>
            </a:br>
            <a:r>
              <a:rPr lang="en-GB" dirty="0">
                <a:latin typeface="+mj-lt"/>
              </a:rPr>
              <a:t>crops</a:t>
            </a:r>
            <a:endParaRPr lang="en-US" dirty="0">
              <a:latin typeface="+mj-lt"/>
            </a:endParaRPr>
          </a:p>
          <a:p>
            <a:pPr algn="just"/>
            <a:endParaRPr lang="en-US" dirty="0">
              <a:latin typeface="+mj-lt"/>
            </a:endParaRPr>
          </a:p>
        </p:txBody>
      </p:sp>
    </p:spTree>
    <p:extLst>
      <p:ext uri="{BB962C8B-B14F-4D97-AF65-F5344CB8AC3E}">
        <p14:creationId xmlns:p14="http://schemas.microsoft.com/office/powerpoint/2010/main" val="48057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7" y="166528"/>
            <a:ext cx="11458832" cy="57958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5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47" y="314759"/>
            <a:ext cx="11599101" cy="56852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147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62" y="342629"/>
            <a:ext cx="10835013" cy="56322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560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8534"/>
            <a:ext cx="10515600" cy="278296"/>
          </a:xfrm>
        </p:spPr>
        <p:txBody>
          <a:bodyPr>
            <a:noAutofit/>
          </a:bodyPr>
          <a:lstStyle/>
          <a:p>
            <a:r>
              <a:rPr lang="en-GB"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rPr>
              <a:t>HOST-PLANT RESISTANCE TO PEST</a:t>
            </a:r>
            <a:endPar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838200" y="1012215"/>
            <a:ext cx="10515600" cy="5527606"/>
          </a:xfrm>
        </p:spPr>
        <p:txBody>
          <a:bodyPr/>
          <a:lstStyle/>
          <a:p>
            <a:pPr marL="0" indent="0" algn="just">
              <a:buNone/>
            </a:pPr>
            <a:r>
              <a:rPr lang="en-GB" sz="2400" dirty="0">
                <a:latin typeface="+mj-lt"/>
              </a:rPr>
              <a:t>The strategy also takes account of the fact that host-plant resistance to pest is universal and fall into </a:t>
            </a:r>
            <a:r>
              <a:rPr lang="en-GB" sz="2400" b="1" dirty="0">
                <a:solidFill>
                  <a:srgbClr val="FF0000"/>
                </a:solidFill>
                <a:latin typeface="+mj-lt"/>
              </a:rPr>
              <a:t>two major categories</a:t>
            </a:r>
            <a:r>
              <a:rPr lang="en-GB" sz="2400" dirty="0">
                <a:solidFill>
                  <a:srgbClr val="FF0000"/>
                </a:solidFill>
                <a:latin typeface="+mj-lt"/>
              </a:rPr>
              <a:t>.</a:t>
            </a:r>
            <a:endParaRPr lang="en-GB" sz="2400" b="1" dirty="0">
              <a:solidFill>
                <a:srgbClr val="FF0000"/>
              </a:solidFill>
              <a:latin typeface="+mj-lt"/>
            </a:endParaRPr>
          </a:p>
          <a:p>
            <a:pPr marL="0" indent="0" algn="just">
              <a:buNone/>
            </a:pPr>
            <a:r>
              <a:rPr lang="en-GB" sz="2400" b="1" dirty="0">
                <a:solidFill>
                  <a:srgbClr val="3693B5"/>
                </a:solidFill>
                <a:latin typeface="+mj-lt"/>
              </a:rPr>
              <a:t>1.Horizontal resistance</a:t>
            </a:r>
            <a:endParaRPr lang="en-GB" sz="2400" dirty="0">
              <a:solidFill>
                <a:srgbClr val="3693B5"/>
              </a:solidFill>
              <a:latin typeface="+mj-lt"/>
            </a:endParaRPr>
          </a:p>
          <a:p>
            <a:pPr marL="0" indent="0" algn="just">
              <a:buNone/>
            </a:pPr>
            <a:r>
              <a:rPr lang="en-GB" sz="2400" dirty="0">
                <a:latin typeface="+mj-lt"/>
              </a:rPr>
              <a:t>This type of traits is polygenic; that is, it results from the </a:t>
            </a:r>
            <a:r>
              <a:rPr lang="en-GB" sz="2400" b="1" dirty="0">
                <a:solidFill>
                  <a:srgbClr val="FF0000"/>
                </a:solidFill>
                <a:latin typeface="+mj-lt"/>
              </a:rPr>
              <a:t>cumulative</a:t>
            </a:r>
            <a:r>
              <a:rPr lang="en-GB" sz="2400" b="1" dirty="0">
                <a:latin typeface="+mj-lt"/>
              </a:rPr>
              <a:t> </a:t>
            </a:r>
            <a:r>
              <a:rPr lang="en-GB" sz="2400" b="1" dirty="0">
                <a:solidFill>
                  <a:srgbClr val="FF0000"/>
                </a:solidFill>
                <a:latin typeface="+mj-lt"/>
              </a:rPr>
              <a:t>effect</a:t>
            </a:r>
            <a:r>
              <a:rPr lang="en-GB" sz="2400" dirty="0">
                <a:solidFill>
                  <a:srgbClr val="FF0000"/>
                </a:solidFill>
                <a:latin typeface="+mj-lt"/>
              </a:rPr>
              <a:t> </a:t>
            </a:r>
            <a:r>
              <a:rPr lang="en-GB" sz="2400" dirty="0">
                <a:latin typeface="+mj-lt"/>
              </a:rPr>
              <a:t>of several minor gene characters. This form of resistance does not involve gene- gene matching.</a:t>
            </a:r>
          </a:p>
          <a:p>
            <a:pPr marL="0" indent="0">
              <a:buNone/>
            </a:pPr>
            <a:r>
              <a:rPr lang="en-GB" b="1" dirty="0">
                <a:solidFill>
                  <a:srgbClr val="3693B5"/>
                </a:solidFill>
                <a:latin typeface="+mj-lt"/>
              </a:rPr>
              <a:t>2.Vertical resistance</a:t>
            </a:r>
            <a:br>
              <a:rPr lang="en-GB" b="1" dirty="0">
                <a:solidFill>
                  <a:srgbClr val="3693B5"/>
                </a:solidFill>
                <a:latin typeface="+mj-lt"/>
              </a:rPr>
            </a:br>
            <a:r>
              <a:rPr lang="en-GB" dirty="0">
                <a:latin typeface="+mj-lt"/>
              </a:rPr>
              <a:t>vertical resistance typically arises from</a:t>
            </a:r>
            <a:r>
              <a:rPr lang="en-GB" b="1" dirty="0">
                <a:latin typeface="+mj-lt"/>
              </a:rPr>
              <a:t> </a:t>
            </a:r>
            <a:r>
              <a:rPr lang="en-GB" b="1" dirty="0">
                <a:solidFill>
                  <a:srgbClr val="FF0000"/>
                </a:solidFill>
                <a:latin typeface="+mj-lt"/>
              </a:rPr>
              <a:t>one major gene </a:t>
            </a:r>
            <a:r>
              <a:rPr lang="en-GB" dirty="0">
                <a:latin typeface="+mj-lt"/>
              </a:rPr>
              <a:t>with a high level of expression. The mechanism of resistance may well involve gene- gene matching. </a:t>
            </a:r>
            <a:endParaRPr lang="en-US" dirty="0">
              <a:latin typeface="+mj-lt"/>
            </a:endParaRPr>
          </a:p>
          <a:p>
            <a:pPr marL="0" indent="0" algn="just">
              <a:buNone/>
            </a:pPr>
            <a:endParaRPr lang="en-US" sz="2400" dirty="0">
              <a:latin typeface="+mj-lt"/>
            </a:endParaRPr>
          </a:p>
        </p:txBody>
      </p:sp>
    </p:spTree>
    <p:extLst>
      <p:ext uri="{BB962C8B-B14F-4D97-AF65-F5344CB8AC3E}">
        <p14:creationId xmlns:p14="http://schemas.microsoft.com/office/powerpoint/2010/main" val="421595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62200" y="1066801"/>
            <a:ext cx="7772400" cy="1920875"/>
          </a:xfrm>
        </p:spPr>
        <p:txBody>
          <a:bodyPr/>
          <a:lstStyle/>
          <a:p>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rPr>
              <a:t>CASE STUDY</a:t>
            </a:r>
          </a:p>
        </p:txBody>
      </p:sp>
      <p:sp>
        <p:nvSpPr>
          <p:cNvPr id="2051" name="Rectangle 3"/>
          <p:cNvSpPr>
            <a:spLocks noGrp="1" noChangeArrowheads="1"/>
          </p:cNvSpPr>
          <p:nvPr>
            <p:ph type="subTitle" idx="1"/>
          </p:nvPr>
        </p:nvSpPr>
        <p:spPr>
          <a:xfrm>
            <a:off x="3200400" y="3429000"/>
            <a:ext cx="6400800" cy="1752600"/>
          </a:xfrm>
        </p:spPr>
        <p:txBody>
          <a:bodyPr/>
          <a:lstStyle/>
          <a:p>
            <a:r>
              <a:rPr lang="en-US" dirty="0"/>
              <a:t>Resistance of Bt maize to the European corn borer and other pests</a:t>
            </a:r>
          </a:p>
        </p:txBody>
      </p:sp>
    </p:spTree>
    <p:extLst>
      <p:ext uri="{BB962C8B-B14F-4D97-AF65-F5344CB8AC3E}">
        <p14:creationId xmlns:p14="http://schemas.microsoft.com/office/powerpoint/2010/main" val="382899737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rPr>
              <a:t>INTRODUCTION </a:t>
            </a:r>
          </a:p>
        </p:txBody>
      </p:sp>
      <p:sp>
        <p:nvSpPr>
          <p:cNvPr id="12291" name="Rectangle 3"/>
          <p:cNvSpPr>
            <a:spLocks noGrp="1" noChangeArrowheads="1"/>
          </p:cNvSpPr>
          <p:nvPr>
            <p:ph type="body" idx="1"/>
          </p:nvPr>
        </p:nvSpPr>
        <p:spPr/>
        <p:txBody>
          <a:bodyPr/>
          <a:lstStyle/>
          <a:p>
            <a:r>
              <a:rPr lang="en-US" i="1" dirty="0" err="1">
                <a:latin typeface="+mj-lt"/>
              </a:rPr>
              <a:t>Ostrinia</a:t>
            </a:r>
            <a:r>
              <a:rPr lang="en-US" i="1" dirty="0">
                <a:latin typeface="+mj-lt"/>
              </a:rPr>
              <a:t> </a:t>
            </a:r>
            <a:r>
              <a:rPr lang="en-US" i="1" dirty="0" err="1">
                <a:latin typeface="+mj-lt"/>
              </a:rPr>
              <a:t>nubilalis</a:t>
            </a:r>
            <a:r>
              <a:rPr lang="en-US" i="1" dirty="0">
                <a:latin typeface="+mj-lt"/>
              </a:rPr>
              <a:t>                 </a:t>
            </a:r>
            <a:r>
              <a:rPr lang="en-US" dirty="0">
                <a:latin typeface="+mj-lt"/>
              </a:rPr>
              <a:t>pest all over the world</a:t>
            </a:r>
            <a:r>
              <a:rPr lang="en-US" i="1" dirty="0">
                <a:latin typeface="+mj-lt"/>
              </a:rPr>
              <a:t> </a:t>
            </a:r>
          </a:p>
          <a:p>
            <a:r>
              <a:rPr lang="en-US" dirty="0">
                <a:latin typeface="+mj-lt"/>
              </a:rPr>
              <a:t>Central pith of stalk is damage by larvae</a:t>
            </a:r>
          </a:p>
          <a:p>
            <a:r>
              <a:rPr lang="en-US" dirty="0" err="1">
                <a:latin typeface="+mj-lt"/>
              </a:rPr>
              <a:t>Bt</a:t>
            </a:r>
            <a:r>
              <a:rPr lang="en-US" dirty="0">
                <a:latin typeface="+mj-lt"/>
              </a:rPr>
              <a:t> crops gain approval in mid-1990’s for commercial planting.</a:t>
            </a:r>
          </a:p>
          <a:p>
            <a:r>
              <a:rPr lang="en-US" dirty="0">
                <a:latin typeface="+mj-lt"/>
              </a:rPr>
              <a:t> 14% of </a:t>
            </a:r>
            <a:r>
              <a:rPr lang="en-US" dirty="0" err="1">
                <a:latin typeface="+mj-lt"/>
              </a:rPr>
              <a:t>Bt</a:t>
            </a:r>
            <a:r>
              <a:rPr lang="en-US" dirty="0">
                <a:latin typeface="+mj-lt"/>
              </a:rPr>
              <a:t> corn produced in 2004</a:t>
            </a:r>
          </a:p>
          <a:p>
            <a:r>
              <a:rPr lang="en-US" dirty="0">
                <a:latin typeface="+mj-lt"/>
              </a:rPr>
              <a:t>Commercial development required optimal quality of desired trait, copy number, integration and transgene expression</a:t>
            </a:r>
          </a:p>
        </p:txBody>
      </p:sp>
      <p:sp>
        <p:nvSpPr>
          <p:cNvPr id="12293" name="AutoShape 5"/>
          <p:cNvSpPr>
            <a:spLocks noChangeArrowheads="1"/>
          </p:cNvSpPr>
          <p:nvPr/>
        </p:nvSpPr>
        <p:spPr bwMode="auto">
          <a:xfrm>
            <a:off x="3546987" y="1949501"/>
            <a:ext cx="1143000" cy="321751"/>
          </a:xfrm>
          <a:prstGeom prst="rightArrow">
            <a:avLst>
              <a:gd name="adj1" fmla="val 50000"/>
              <a:gd name="adj2" fmla="val 53571"/>
            </a:avLst>
          </a:prstGeom>
          <a:solidFill>
            <a:srgbClr val="3693B5"/>
          </a:solidFill>
          <a:ln>
            <a:noFill/>
          </a:ln>
          <a:effectLst/>
        </p:spPr>
        <p:txBody>
          <a:bodyPr wrap="none" anchor="ctr"/>
          <a:lstStyle/>
          <a:p>
            <a:endParaRPr lang="en-US"/>
          </a:p>
        </p:txBody>
      </p:sp>
    </p:spTree>
    <p:extLst>
      <p:ext uri="{BB962C8B-B14F-4D97-AF65-F5344CB8AC3E}">
        <p14:creationId xmlns:p14="http://schemas.microsoft.com/office/powerpoint/2010/main" val="4753631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rPr>
              <a:t>COMMERCIAL LINE DEVELOPMENT</a:t>
            </a:r>
          </a:p>
        </p:txBody>
      </p:sp>
      <p:sp>
        <p:nvSpPr>
          <p:cNvPr id="73731" name="Rectangle 3"/>
          <p:cNvSpPr>
            <a:spLocks noGrp="1" noChangeArrowheads="1"/>
          </p:cNvSpPr>
          <p:nvPr>
            <p:ph type="body" idx="1"/>
          </p:nvPr>
        </p:nvSpPr>
        <p:spPr/>
        <p:txBody>
          <a:bodyPr/>
          <a:lstStyle/>
          <a:p>
            <a:r>
              <a:rPr lang="en-US"/>
              <a:t>Transformation done in </a:t>
            </a:r>
            <a:r>
              <a:rPr lang="en-US" i="1"/>
              <a:t>Bacillus thuringensis</a:t>
            </a:r>
          </a:p>
          <a:p>
            <a:r>
              <a:rPr lang="en-US"/>
              <a:t>Cry gene family i.e., Cry1Ab (Bt176, Bt11, Mon810), Cry1Ac (Bt-xtra, Dekalb), Cry1F (Herculex, Mycogen) and Cry9C (starlink, Aventis)</a:t>
            </a:r>
          </a:p>
          <a:p>
            <a:r>
              <a:rPr lang="en-US"/>
              <a:t>Cry1Ab commonly used</a:t>
            </a:r>
          </a:p>
          <a:p>
            <a:r>
              <a:rPr lang="en-US"/>
              <a:t>Codon optimization</a:t>
            </a:r>
          </a:p>
        </p:txBody>
      </p:sp>
    </p:spTree>
    <p:extLst>
      <p:ext uri="{BB962C8B-B14F-4D97-AF65-F5344CB8AC3E}">
        <p14:creationId xmlns:p14="http://schemas.microsoft.com/office/powerpoint/2010/main" val="81186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9200"/>
            <a:ext cx="12192000" cy="5638800"/>
          </a:xfrm>
          <a:blipFill dpi="0" rotWithShape="1">
            <a:blip r:embed="rId3"/>
            <a:srcRect/>
            <a:tile tx="0" ty="0" sx="100000" sy="100000" flip="none" algn="tl"/>
          </a:blipFill>
          <a:effectLst>
            <a:outerShdw dist="50800" dir="5400000" algn="ctr" rotWithShape="0">
              <a:srgbClr val="000000">
                <a:alpha val="27000"/>
              </a:srgbClr>
            </a:outerShdw>
          </a:effectLst>
        </p:spPr>
      </p:pic>
      <p:sp>
        <p:nvSpPr>
          <p:cNvPr id="2" name="Title 1"/>
          <p:cNvSpPr>
            <a:spLocks noGrp="1"/>
          </p:cNvSpPr>
          <p:nvPr>
            <p:ph type="title"/>
          </p:nvPr>
        </p:nvSpPr>
        <p:spPr>
          <a:xfrm>
            <a:off x="609600" y="261256"/>
            <a:ext cx="10972800" cy="1143000"/>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r>
              <a:rPr lang="en-US" sz="4400" dirty="0">
                <a:solidFill>
                  <a:srgbClr val="0070C0"/>
                </a:solidFill>
                <a:effectLst>
                  <a:glow rad="101600">
                    <a:schemeClr val="accent1">
                      <a:satMod val="175000"/>
                      <a:alpha val="40000"/>
                    </a:schemeClr>
                  </a:glow>
                </a:effectLst>
                <a:latin typeface="+mj-lt"/>
              </a:rPr>
              <a:t> COMMON INSECT PESTS OF MAJOR CROPS</a:t>
            </a:r>
          </a:p>
        </p:txBody>
      </p:sp>
      <p:graphicFrame>
        <p:nvGraphicFramePr>
          <p:cNvPr id="9" name="Table 8"/>
          <p:cNvGraphicFramePr>
            <a:graphicFrameLocks noGrp="1"/>
          </p:cNvGraphicFramePr>
          <p:nvPr>
            <p:extLst>
              <p:ext uri="{D42A27DB-BD31-4B8C-83A1-F6EECF244321}">
                <p14:modId xmlns:p14="http://schemas.microsoft.com/office/powerpoint/2010/main" val="2614137296"/>
              </p:ext>
            </p:extLst>
          </p:nvPr>
        </p:nvGraphicFramePr>
        <p:xfrm>
          <a:off x="4717142" y="1219200"/>
          <a:ext cx="7474852" cy="5699760"/>
        </p:xfrm>
        <a:graphic>
          <a:graphicData uri="http://schemas.openxmlformats.org/drawingml/2006/table">
            <a:tbl>
              <a:tblPr firstRow="1" bandRow="1">
                <a:tableStyleId>{5C22544A-7EE6-4342-B048-85BDC9FD1C3A}</a:tableStyleId>
              </a:tblPr>
              <a:tblGrid>
                <a:gridCol w="1868713">
                  <a:extLst>
                    <a:ext uri="{9D8B030D-6E8A-4147-A177-3AD203B41FA5}">
                      <a16:colId xmlns:a16="http://schemas.microsoft.com/office/drawing/2014/main" val="20000"/>
                    </a:ext>
                  </a:extLst>
                </a:gridCol>
                <a:gridCol w="1868713">
                  <a:extLst>
                    <a:ext uri="{9D8B030D-6E8A-4147-A177-3AD203B41FA5}">
                      <a16:colId xmlns:a16="http://schemas.microsoft.com/office/drawing/2014/main" val="20001"/>
                    </a:ext>
                  </a:extLst>
                </a:gridCol>
                <a:gridCol w="1868713">
                  <a:extLst>
                    <a:ext uri="{9D8B030D-6E8A-4147-A177-3AD203B41FA5}">
                      <a16:colId xmlns:a16="http://schemas.microsoft.com/office/drawing/2014/main" val="20002"/>
                    </a:ext>
                  </a:extLst>
                </a:gridCol>
                <a:gridCol w="1868713">
                  <a:extLst>
                    <a:ext uri="{9D8B030D-6E8A-4147-A177-3AD203B41FA5}">
                      <a16:colId xmlns:a16="http://schemas.microsoft.com/office/drawing/2014/main" val="20003"/>
                    </a:ext>
                  </a:extLst>
                </a:gridCol>
              </a:tblGrid>
              <a:tr h="990600">
                <a:tc>
                  <a:txBody>
                    <a:bodyPr/>
                    <a:lstStyle/>
                    <a:p>
                      <a:r>
                        <a:rPr lang="en-US" sz="2400" dirty="0">
                          <a:solidFill>
                            <a:schemeClr val="bg1">
                              <a:lumMod val="95000"/>
                            </a:schemeClr>
                          </a:solidFill>
                        </a:rPr>
                        <a:t>INSECT SPECIES</a:t>
                      </a:r>
                    </a:p>
                  </a:txBody>
                  <a:tcPr>
                    <a:blipFill dpi="0" rotWithShape="1">
                      <a:blip r:embed="rId4">
                        <a:alphaModFix amt="70000"/>
                      </a:blip>
                      <a:srcRect/>
                      <a:tile tx="0" ty="0" sx="100000" sy="100000" flip="none" algn="tl"/>
                    </a:blipFill>
                  </a:tcPr>
                </a:tc>
                <a:tc>
                  <a:txBody>
                    <a:bodyPr/>
                    <a:lstStyle/>
                    <a:p>
                      <a:r>
                        <a:rPr lang="en-US" sz="2400" dirty="0">
                          <a:solidFill>
                            <a:schemeClr val="bg1">
                              <a:lumMod val="95000"/>
                            </a:schemeClr>
                          </a:solidFill>
                        </a:rPr>
                        <a:t>COMMON NAME OF PEST</a:t>
                      </a:r>
                    </a:p>
                  </a:txBody>
                  <a:tcPr>
                    <a:blipFill dpi="0" rotWithShape="1">
                      <a:blip r:embed="rId4">
                        <a:alphaModFix amt="70000"/>
                      </a:blip>
                      <a:srcRect/>
                      <a:tile tx="0" ty="0" sx="100000" sy="100000" flip="none" algn="tl"/>
                    </a:blipFill>
                  </a:tcPr>
                </a:tc>
                <a:tc>
                  <a:txBody>
                    <a:bodyPr/>
                    <a:lstStyle/>
                    <a:p>
                      <a:r>
                        <a:rPr lang="en-US" sz="2400" dirty="0">
                          <a:solidFill>
                            <a:schemeClr val="bg1">
                              <a:lumMod val="95000"/>
                            </a:schemeClr>
                          </a:solidFill>
                        </a:rPr>
                        <a:t>ORDER</a:t>
                      </a:r>
                      <a:endParaRPr lang="en-US" dirty="0">
                        <a:solidFill>
                          <a:schemeClr val="bg1">
                            <a:lumMod val="95000"/>
                          </a:schemeClr>
                        </a:solidFill>
                      </a:endParaRPr>
                    </a:p>
                  </a:txBody>
                  <a:tcPr>
                    <a:blipFill dpi="0" rotWithShape="1">
                      <a:blip r:embed="rId4">
                        <a:alphaModFix amt="70000"/>
                      </a:blip>
                      <a:srcRect/>
                      <a:tile tx="0" ty="0" sx="100000" sy="100000" flip="none" algn="tl"/>
                    </a:blipFill>
                  </a:tcPr>
                </a:tc>
                <a:tc>
                  <a:txBody>
                    <a:bodyPr/>
                    <a:lstStyle/>
                    <a:p>
                      <a:r>
                        <a:rPr lang="en-US" sz="2400" dirty="0">
                          <a:solidFill>
                            <a:schemeClr val="bg1">
                              <a:lumMod val="95000"/>
                            </a:schemeClr>
                          </a:solidFill>
                        </a:rPr>
                        <a:t>CROPS</a:t>
                      </a:r>
                      <a:r>
                        <a:rPr lang="en-US" sz="2400" baseline="0" dirty="0">
                          <a:solidFill>
                            <a:schemeClr val="bg1">
                              <a:lumMod val="95000"/>
                            </a:schemeClr>
                          </a:solidFill>
                        </a:rPr>
                        <a:t> AFFECTED</a:t>
                      </a:r>
                      <a:endParaRPr lang="en-US" sz="2400" dirty="0">
                        <a:solidFill>
                          <a:schemeClr val="bg1">
                            <a:lumMod val="95000"/>
                          </a:schemeClr>
                        </a:solidFill>
                      </a:endParaRPr>
                    </a:p>
                  </a:txBody>
                  <a:tcPr>
                    <a:blipFill dpi="0" rotWithShape="1">
                      <a:blip r:embed="rId4">
                        <a:alphaModFix amt="70000"/>
                      </a:blip>
                      <a:srcRect/>
                      <a:tile tx="0" ty="0" sx="100000" sy="100000" flip="none" algn="tl"/>
                    </a:blipFill>
                  </a:tcPr>
                </a:tc>
                <a:extLst>
                  <a:ext uri="{0D108BD9-81ED-4DB2-BD59-A6C34878D82A}">
                    <a16:rowId xmlns:a16="http://schemas.microsoft.com/office/drawing/2014/main" val="10000"/>
                  </a:ext>
                </a:extLst>
              </a:tr>
              <a:tr h="990600">
                <a:tc>
                  <a:txBody>
                    <a:bodyPr/>
                    <a:lstStyle/>
                    <a:p>
                      <a:r>
                        <a:rPr lang="en-US" sz="2200" i="1" dirty="0" err="1">
                          <a:solidFill>
                            <a:schemeClr val="bg1"/>
                          </a:solidFill>
                          <a:latin typeface="+mj-lt"/>
                        </a:rPr>
                        <a:t>Helicoverpa</a:t>
                      </a:r>
                      <a:r>
                        <a:rPr lang="en-US" sz="2200" i="1" dirty="0">
                          <a:solidFill>
                            <a:schemeClr val="bg1"/>
                          </a:solidFill>
                          <a:latin typeface="+mj-lt"/>
                        </a:rPr>
                        <a:t> </a:t>
                      </a:r>
                      <a:r>
                        <a:rPr lang="en-US" sz="2200" i="1" dirty="0" err="1">
                          <a:solidFill>
                            <a:schemeClr val="bg1"/>
                          </a:solidFill>
                          <a:latin typeface="+mj-lt"/>
                        </a:rPr>
                        <a:t>armigera</a:t>
                      </a:r>
                      <a:endParaRPr lang="en-US" sz="2200" i="1" dirty="0">
                        <a:solidFill>
                          <a:schemeClr val="bg1"/>
                        </a:solidFill>
                        <a:latin typeface="+mj-lt"/>
                      </a:endParaRPr>
                    </a:p>
                  </a:txBody>
                  <a:tcPr>
                    <a:blipFill dpi="0" rotWithShape="1">
                      <a:blip r:embed="rId4">
                        <a:alphaModFix amt="70000"/>
                      </a:blip>
                      <a:srcRect/>
                      <a:tile tx="0" ty="0" sx="100000" sy="100000" flip="none" algn="tl"/>
                    </a:blipFill>
                  </a:tcPr>
                </a:tc>
                <a:tc>
                  <a:txBody>
                    <a:bodyPr/>
                    <a:lstStyle/>
                    <a:p>
                      <a:r>
                        <a:rPr lang="en-US" sz="2200" dirty="0">
                          <a:solidFill>
                            <a:schemeClr val="bg1"/>
                          </a:solidFill>
                          <a:latin typeface="+mj-lt"/>
                        </a:rPr>
                        <a:t>Cotton bollworm</a:t>
                      </a:r>
                    </a:p>
                  </a:txBody>
                  <a:tcPr>
                    <a:blipFill dpi="0" rotWithShape="1">
                      <a:blip r:embed="rId4">
                        <a:alphaModFix amt="70000"/>
                      </a:blip>
                      <a:srcRect/>
                      <a:tile tx="0" ty="0" sx="100000" sy="100000" flip="none" algn="tl"/>
                    </a:blipFill>
                  </a:tcPr>
                </a:tc>
                <a:tc>
                  <a:txBody>
                    <a:bodyPr/>
                    <a:lstStyle/>
                    <a:p>
                      <a:r>
                        <a:rPr lang="en-US" sz="2200" dirty="0">
                          <a:solidFill>
                            <a:schemeClr val="bg1"/>
                          </a:solidFill>
                          <a:latin typeface="+mj-lt"/>
                        </a:rPr>
                        <a:t>Lepidoptera</a:t>
                      </a:r>
                    </a:p>
                  </a:txBody>
                  <a:tcPr>
                    <a:blipFill dpi="0" rotWithShape="1">
                      <a:blip r:embed="rId4">
                        <a:alphaModFix amt="70000"/>
                      </a:blip>
                      <a:srcRect/>
                      <a:tile tx="0" ty="0" sx="100000" sy="100000" flip="none" algn="tl"/>
                    </a:blipFill>
                  </a:tcPr>
                </a:tc>
                <a:tc>
                  <a:txBody>
                    <a:bodyPr/>
                    <a:lstStyle/>
                    <a:p>
                      <a:r>
                        <a:rPr lang="en-US" sz="2200" dirty="0">
                          <a:solidFill>
                            <a:schemeClr val="bg1"/>
                          </a:solidFill>
                          <a:latin typeface="+mj-lt"/>
                        </a:rPr>
                        <a:t>Cotton,</a:t>
                      </a:r>
                      <a:r>
                        <a:rPr lang="en-US" sz="2200" baseline="0" dirty="0">
                          <a:solidFill>
                            <a:schemeClr val="bg1"/>
                          </a:solidFill>
                          <a:latin typeface="+mj-lt"/>
                        </a:rPr>
                        <a:t> Maize</a:t>
                      </a:r>
                      <a:endParaRPr lang="en-US" sz="2200" dirty="0">
                        <a:solidFill>
                          <a:schemeClr val="bg1"/>
                        </a:solidFill>
                        <a:latin typeface="+mj-lt"/>
                      </a:endParaRPr>
                    </a:p>
                  </a:txBody>
                  <a:tcPr>
                    <a:blipFill dpi="0" rotWithShape="1">
                      <a:blip r:embed="rId4">
                        <a:alphaModFix amt="70000"/>
                      </a:blip>
                      <a:srcRect/>
                      <a:tile tx="0" ty="0" sx="100000" sy="100000" flip="none" algn="tl"/>
                    </a:blipFill>
                  </a:tcPr>
                </a:tc>
                <a:extLst>
                  <a:ext uri="{0D108BD9-81ED-4DB2-BD59-A6C34878D82A}">
                    <a16:rowId xmlns:a16="http://schemas.microsoft.com/office/drawing/2014/main" val="10001"/>
                  </a:ext>
                </a:extLst>
              </a:tr>
              <a:tr h="990600">
                <a:tc>
                  <a:txBody>
                    <a:bodyPr/>
                    <a:lstStyle/>
                    <a:p>
                      <a:r>
                        <a:rPr lang="en-US" sz="2200" i="1" dirty="0" err="1">
                          <a:solidFill>
                            <a:schemeClr val="bg1"/>
                          </a:solidFill>
                          <a:latin typeface="+mj-lt"/>
                        </a:rPr>
                        <a:t>Helicoverpa</a:t>
                      </a:r>
                      <a:r>
                        <a:rPr lang="en-US" sz="2200" i="1" dirty="0">
                          <a:solidFill>
                            <a:schemeClr val="bg1"/>
                          </a:solidFill>
                          <a:latin typeface="+mj-lt"/>
                        </a:rPr>
                        <a:t> </a:t>
                      </a:r>
                      <a:r>
                        <a:rPr lang="en-US" sz="2200" i="1" dirty="0" err="1">
                          <a:solidFill>
                            <a:schemeClr val="bg1"/>
                          </a:solidFill>
                          <a:latin typeface="+mj-lt"/>
                        </a:rPr>
                        <a:t>zea</a:t>
                      </a:r>
                      <a:endParaRPr lang="en-US" sz="2200" dirty="0">
                        <a:solidFill>
                          <a:schemeClr val="bg1"/>
                        </a:solidFill>
                        <a:latin typeface="+mj-lt"/>
                      </a:endParaRPr>
                    </a:p>
                  </a:txBody>
                  <a:tcPr>
                    <a:blipFill dpi="0" rotWithShape="1">
                      <a:blip r:embed="rId4">
                        <a:alphaModFix amt="70000"/>
                      </a:blip>
                      <a:srcRect/>
                      <a:tile tx="0" ty="0" sx="100000" sy="100000" flip="none" algn="tl"/>
                    </a:blipFill>
                  </a:tcPr>
                </a:tc>
                <a:tc>
                  <a:txBody>
                    <a:bodyPr/>
                    <a:lstStyle/>
                    <a:p>
                      <a:r>
                        <a:rPr lang="en-US" sz="2200" dirty="0">
                          <a:solidFill>
                            <a:schemeClr val="bg1"/>
                          </a:solidFill>
                          <a:latin typeface="+mj-lt"/>
                        </a:rPr>
                        <a:t>Corn earworm, tomato</a:t>
                      </a:r>
                      <a:r>
                        <a:rPr lang="en-US" sz="2200" baseline="0" dirty="0">
                          <a:solidFill>
                            <a:schemeClr val="bg1"/>
                          </a:solidFill>
                          <a:latin typeface="+mj-lt"/>
                        </a:rPr>
                        <a:t> </a:t>
                      </a:r>
                      <a:r>
                        <a:rPr lang="en-US" sz="2200" baseline="0" dirty="0" err="1">
                          <a:solidFill>
                            <a:schemeClr val="bg1"/>
                          </a:solidFill>
                          <a:latin typeface="+mj-lt"/>
                        </a:rPr>
                        <a:t>fruitworm</a:t>
                      </a:r>
                      <a:endParaRPr lang="en-US" sz="2200" dirty="0">
                        <a:solidFill>
                          <a:schemeClr val="bg1"/>
                        </a:solidFill>
                        <a:latin typeface="+mj-lt"/>
                      </a:endParaRPr>
                    </a:p>
                  </a:txBody>
                  <a:tcPr>
                    <a:blipFill dpi="0" rotWithShape="1">
                      <a:blip r:embed="rId4">
                        <a:alphaModFix amt="70000"/>
                      </a:blip>
                      <a:srcRect/>
                      <a:tile tx="0" ty="0" sx="100000" sy="100000" flip="none" algn="tl"/>
                    </a:blipFill>
                  </a:tcPr>
                </a:tc>
                <a:tc>
                  <a:txBody>
                    <a:bodyPr/>
                    <a:lstStyle/>
                    <a:p>
                      <a:r>
                        <a:rPr lang="en-US" sz="2200" dirty="0">
                          <a:solidFill>
                            <a:schemeClr val="bg1"/>
                          </a:solidFill>
                          <a:latin typeface="+mj-lt"/>
                        </a:rPr>
                        <a:t>Lepidoptera</a:t>
                      </a:r>
                    </a:p>
                  </a:txBody>
                  <a:tcPr>
                    <a:blipFill dpi="0" rotWithShape="1">
                      <a:blip r:embed="rId4">
                        <a:alphaModFix amt="70000"/>
                      </a:blip>
                      <a:srcRect/>
                      <a:tile tx="0" ty="0" sx="100000" sy="100000" flip="none" algn="tl"/>
                    </a:blipFill>
                  </a:tcPr>
                </a:tc>
                <a:tc>
                  <a:txBody>
                    <a:bodyPr/>
                    <a:lstStyle/>
                    <a:p>
                      <a:r>
                        <a:rPr lang="en-US" sz="2200" dirty="0">
                          <a:solidFill>
                            <a:schemeClr val="bg1"/>
                          </a:solidFill>
                          <a:latin typeface="+mj-lt"/>
                        </a:rPr>
                        <a:t>Cotton,</a:t>
                      </a:r>
                      <a:r>
                        <a:rPr lang="en-US" sz="2200" baseline="0" dirty="0">
                          <a:solidFill>
                            <a:schemeClr val="bg1"/>
                          </a:solidFill>
                          <a:latin typeface="+mj-lt"/>
                        </a:rPr>
                        <a:t> Maize</a:t>
                      </a:r>
                      <a:endParaRPr lang="en-US" sz="2200" dirty="0">
                        <a:solidFill>
                          <a:schemeClr val="bg1"/>
                        </a:solidFill>
                        <a:latin typeface="+mj-lt"/>
                      </a:endParaRPr>
                    </a:p>
                  </a:txBody>
                  <a:tcPr>
                    <a:blipFill dpi="0" rotWithShape="1">
                      <a:blip r:embed="rId4">
                        <a:alphaModFix amt="70000"/>
                      </a:blip>
                      <a:srcRect/>
                      <a:tile tx="0" ty="0" sx="100000" sy="100000" flip="none" algn="tl"/>
                    </a:blipFill>
                  </a:tcPr>
                </a:tc>
                <a:extLst>
                  <a:ext uri="{0D108BD9-81ED-4DB2-BD59-A6C34878D82A}">
                    <a16:rowId xmlns:a16="http://schemas.microsoft.com/office/drawing/2014/main" val="10002"/>
                  </a:ext>
                </a:extLst>
              </a:tr>
              <a:tr h="990600">
                <a:tc>
                  <a:txBody>
                    <a:bodyPr/>
                    <a:lstStyle/>
                    <a:p>
                      <a:r>
                        <a:rPr lang="en-US" sz="2200" i="1" dirty="0" err="1">
                          <a:solidFill>
                            <a:schemeClr val="bg1"/>
                          </a:solidFill>
                          <a:latin typeface="+mj-lt"/>
                        </a:rPr>
                        <a:t>Manduca</a:t>
                      </a:r>
                      <a:r>
                        <a:rPr lang="en-US" sz="2200" i="1" dirty="0">
                          <a:solidFill>
                            <a:schemeClr val="bg1"/>
                          </a:solidFill>
                          <a:latin typeface="+mj-lt"/>
                        </a:rPr>
                        <a:t> </a:t>
                      </a:r>
                      <a:r>
                        <a:rPr lang="en-US" sz="2200" i="1" dirty="0" err="1">
                          <a:solidFill>
                            <a:schemeClr val="bg1"/>
                          </a:solidFill>
                          <a:latin typeface="+mj-lt"/>
                        </a:rPr>
                        <a:t>sexta</a:t>
                      </a:r>
                      <a:endParaRPr lang="en-US" sz="2200" i="1" dirty="0">
                        <a:solidFill>
                          <a:schemeClr val="bg1"/>
                        </a:solidFill>
                        <a:latin typeface="+mj-lt"/>
                      </a:endParaRPr>
                    </a:p>
                  </a:txBody>
                  <a:tcPr>
                    <a:blipFill dpi="0" rotWithShape="1">
                      <a:blip r:embed="rId4">
                        <a:alphaModFix amt="70000"/>
                      </a:blip>
                      <a:srcRect/>
                      <a:tile tx="0" ty="0" sx="100000" sy="100000" flip="none" algn="tl"/>
                    </a:blipFill>
                  </a:tcPr>
                </a:tc>
                <a:tc>
                  <a:txBody>
                    <a:bodyPr/>
                    <a:lstStyle/>
                    <a:p>
                      <a:r>
                        <a:rPr lang="en-US" sz="2200" dirty="0">
                          <a:solidFill>
                            <a:schemeClr val="bg1"/>
                          </a:solidFill>
                          <a:latin typeface="+mj-lt"/>
                        </a:rPr>
                        <a:t>Tobacco hornworm</a:t>
                      </a:r>
                    </a:p>
                  </a:txBody>
                  <a:tcPr>
                    <a:blipFill dpi="0" rotWithShape="1">
                      <a:blip r:embed="rId4">
                        <a:alphaModFix amt="70000"/>
                      </a:blip>
                      <a:srcRect/>
                      <a:tile tx="0" ty="0" sx="100000" sy="100000" flip="none" algn="tl"/>
                    </a:blipFill>
                  </a:tcPr>
                </a:tc>
                <a:tc>
                  <a:txBody>
                    <a:bodyPr/>
                    <a:lstStyle/>
                    <a:p>
                      <a:r>
                        <a:rPr lang="en-US" sz="2200" dirty="0">
                          <a:solidFill>
                            <a:schemeClr val="bg1"/>
                          </a:solidFill>
                          <a:latin typeface="+mj-lt"/>
                        </a:rPr>
                        <a:t>Lepidoptera</a:t>
                      </a:r>
                    </a:p>
                  </a:txBody>
                  <a:tcPr>
                    <a:blipFill dpi="0" rotWithShape="1">
                      <a:blip r:embed="rId4">
                        <a:alphaModFix amt="70000"/>
                      </a:blip>
                      <a:srcRect/>
                      <a:tile tx="0" ty="0" sx="100000" sy="100000" flip="none" algn="tl"/>
                    </a:blipFill>
                  </a:tcPr>
                </a:tc>
                <a:tc>
                  <a:txBody>
                    <a:bodyPr/>
                    <a:lstStyle/>
                    <a:p>
                      <a:r>
                        <a:rPr lang="en-US" sz="2200" dirty="0">
                          <a:solidFill>
                            <a:schemeClr val="bg1"/>
                          </a:solidFill>
                          <a:latin typeface="+mj-lt"/>
                        </a:rPr>
                        <a:t>Tobacco, Tomato, Potato</a:t>
                      </a:r>
                    </a:p>
                  </a:txBody>
                  <a:tcPr>
                    <a:blipFill dpi="0" rotWithShape="1">
                      <a:blip r:embed="rId4">
                        <a:alphaModFix amt="70000"/>
                      </a:blip>
                      <a:srcRect/>
                      <a:tile tx="0" ty="0" sx="100000" sy="100000" flip="none" algn="tl"/>
                    </a:blipFill>
                  </a:tcPr>
                </a:tc>
                <a:extLst>
                  <a:ext uri="{0D108BD9-81ED-4DB2-BD59-A6C34878D82A}">
                    <a16:rowId xmlns:a16="http://schemas.microsoft.com/office/drawing/2014/main" val="10003"/>
                  </a:ext>
                </a:extLst>
              </a:tr>
              <a:tr h="990600">
                <a:tc>
                  <a:txBody>
                    <a:bodyPr/>
                    <a:lstStyle/>
                    <a:p>
                      <a:r>
                        <a:rPr lang="en-US" sz="2200" i="1" dirty="0" err="1">
                          <a:solidFill>
                            <a:schemeClr val="bg1"/>
                          </a:solidFill>
                          <a:latin typeface="+mj-lt"/>
                        </a:rPr>
                        <a:t>Locusta</a:t>
                      </a:r>
                      <a:r>
                        <a:rPr lang="en-US" sz="2200" i="1" dirty="0">
                          <a:solidFill>
                            <a:schemeClr val="bg1"/>
                          </a:solidFill>
                          <a:latin typeface="+mj-lt"/>
                        </a:rPr>
                        <a:t> </a:t>
                      </a:r>
                      <a:r>
                        <a:rPr lang="en-US" sz="2200" i="1" dirty="0" err="1">
                          <a:solidFill>
                            <a:schemeClr val="bg1"/>
                          </a:solidFill>
                          <a:latin typeface="+mj-lt"/>
                        </a:rPr>
                        <a:t>migratoria</a:t>
                      </a:r>
                      <a:endParaRPr lang="en-US" sz="2200" i="1" dirty="0">
                        <a:solidFill>
                          <a:schemeClr val="bg1"/>
                        </a:solidFill>
                        <a:latin typeface="+mj-lt"/>
                      </a:endParaRPr>
                    </a:p>
                  </a:txBody>
                  <a:tcPr>
                    <a:blipFill dpi="0" rotWithShape="1">
                      <a:blip r:embed="rId4">
                        <a:alphaModFix amt="70000"/>
                      </a:blip>
                      <a:srcRect/>
                      <a:tile tx="0" ty="0" sx="100000" sy="100000" flip="none" algn="tl"/>
                    </a:blipFill>
                  </a:tcPr>
                </a:tc>
                <a:tc>
                  <a:txBody>
                    <a:bodyPr/>
                    <a:lstStyle/>
                    <a:p>
                      <a:r>
                        <a:rPr lang="en-US" sz="2200" dirty="0">
                          <a:solidFill>
                            <a:schemeClr val="bg1"/>
                          </a:solidFill>
                          <a:latin typeface="+mj-lt"/>
                        </a:rPr>
                        <a:t>Locust</a:t>
                      </a:r>
                    </a:p>
                  </a:txBody>
                  <a:tcPr>
                    <a:blipFill dpi="0" rotWithShape="1">
                      <a:blip r:embed="rId4">
                        <a:alphaModFix amt="70000"/>
                      </a:blip>
                      <a:srcRect/>
                      <a:tile tx="0" ty="0" sx="100000" sy="100000" flip="none" algn="tl"/>
                    </a:blipFill>
                  </a:tcPr>
                </a:tc>
                <a:tc>
                  <a:txBody>
                    <a:bodyPr/>
                    <a:lstStyle/>
                    <a:p>
                      <a:r>
                        <a:rPr lang="en-US" sz="2200" dirty="0" err="1">
                          <a:solidFill>
                            <a:schemeClr val="bg1"/>
                          </a:solidFill>
                          <a:latin typeface="+mj-lt"/>
                        </a:rPr>
                        <a:t>Orthoptera</a:t>
                      </a:r>
                      <a:endParaRPr lang="en-US" sz="2200" dirty="0">
                        <a:solidFill>
                          <a:schemeClr val="bg1"/>
                        </a:solidFill>
                        <a:latin typeface="+mj-lt"/>
                      </a:endParaRPr>
                    </a:p>
                  </a:txBody>
                  <a:tcPr>
                    <a:blipFill dpi="0" rotWithShape="1">
                      <a:blip r:embed="rId4">
                        <a:alphaModFix amt="70000"/>
                      </a:blip>
                      <a:srcRect/>
                      <a:tile tx="0" ty="0" sx="100000" sy="100000" flip="none" algn="tl"/>
                    </a:blipFill>
                  </a:tcPr>
                </a:tc>
                <a:tc>
                  <a:txBody>
                    <a:bodyPr/>
                    <a:lstStyle/>
                    <a:p>
                      <a:r>
                        <a:rPr lang="en-US" sz="2200" dirty="0">
                          <a:solidFill>
                            <a:schemeClr val="bg1"/>
                          </a:solidFill>
                          <a:latin typeface="+mj-lt"/>
                        </a:rPr>
                        <a:t>Grasses</a:t>
                      </a:r>
                    </a:p>
                  </a:txBody>
                  <a:tcPr>
                    <a:blipFill dpi="0" rotWithShape="1">
                      <a:blip r:embed="rId4">
                        <a:alphaModFix amt="70000"/>
                      </a:blip>
                      <a:srcRect/>
                      <a:tile tx="0" ty="0" sx="100000" sy="100000" flip="none" algn="tl"/>
                    </a:blip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80464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r>
              <a:rPr lang="en-US" i="1"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rPr>
              <a:t>Bt</a:t>
            </a:r>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rPr>
              <a:t>176 FIRST COMMERCIAL LINE</a:t>
            </a:r>
          </a:p>
        </p:txBody>
      </p:sp>
      <p:sp>
        <p:nvSpPr>
          <p:cNvPr id="74755" name="Rectangle 3"/>
          <p:cNvSpPr>
            <a:spLocks noGrp="1" noChangeArrowheads="1"/>
          </p:cNvSpPr>
          <p:nvPr>
            <p:ph type="body" idx="1"/>
          </p:nvPr>
        </p:nvSpPr>
        <p:spPr/>
        <p:txBody>
          <a:bodyPr/>
          <a:lstStyle/>
          <a:p>
            <a:r>
              <a:rPr lang="en-US" dirty="0"/>
              <a:t>Knockout (Novartis) and Nature Guard (</a:t>
            </a:r>
            <a:r>
              <a:rPr lang="en-US" dirty="0" err="1"/>
              <a:t>Mycogen</a:t>
            </a:r>
            <a:r>
              <a:rPr lang="en-US" dirty="0"/>
              <a:t>)</a:t>
            </a:r>
          </a:p>
          <a:p>
            <a:r>
              <a:rPr lang="en-US" dirty="0"/>
              <a:t>Two different Cry1Ab genes constructs</a:t>
            </a:r>
          </a:p>
          <a:p>
            <a:r>
              <a:rPr lang="en-US" dirty="0"/>
              <a:t>One construct controlled by </a:t>
            </a:r>
            <a:r>
              <a:rPr lang="en-US" dirty="0" err="1"/>
              <a:t>Phosphoenolpyruvate</a:t>
            </a:r>
            <a:r>
              <a:rPr lang="en-US" dirty="0"/>
              <a:t> </a:t>
            </a:r>
            <a:r>
              <a:rPr lang="en-US" dirty="0" err="1"/>
              <a:t>carcoxylase</a:t>
            </a:r>
            <a:r>
              <a:rPr lang="en-US" dirty="0"/>
              <a:t> promoter</a:t>
            </a:r>
          </a:p>
          <a:p>
            <a:r>
              <a:rPr lang="en-US" dirty="0"/>
              <a:t>Second construct controlled by pollen-specific protein kinase gene</a:t>
            </a:r>
          </a:p>
          <a:p>
            <a:r>
              <a:rPr lang="en-US" dirty="0"/>
              <a:t>Least effective and potentially toxic to pollens</a:t>
            </a:r>
          </a:p>
        </p:txBody>
      </p:sp>
    </p:spTree>
    <p:extLst>
      <p:ext uri="{BB962C8B-B14F-4D97-AF65-F5344CB8AC3E}">
        <p14:creationId xmlns:p14="http://schemas.microsoft.com/office/powerpoint/2010/main" val="435496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en-US" dirty="0">
                <a:ln w="0"/>
                <a:solidFill>
                  <a:srgbClr val="3693B5"/>
                </a:solidFill>
                <a:effectLst>
                  <a:glow rad="101600">
                    <a:schemeClr val="accent1">
                      <a:satMod val="175000"/>
                      <a:alpha val="40000"/>
                    </a:schemeClr>
                  </a:glow>
                  <a:outerShdw blurRad="38100" dist="25400" dir="5400000" algn="ctr" rotWithShape="0">
                    <a:srgbClr val="6E747A">
                      <a:alpha val="43000"/>
                    </a:srgbClr>
                  </a:outerShdw>
                </a:effectLst>
              </a:rPr>
              <a:t>SIGNIFICANCE </a:t>
            </a:r>
          </a:p>
        </p:txBody>
      </p:sp>
      <p:sp>
        <p:nvSpPr>
          <p:cNvPr id="78851" name="Rectangle 3"/>
          <p:cNvSpPr>
            <a:spLocks noGrp="1" noChangeArrowheads="1"/>
          </p:cNvSpPr>
          <p:nvPr>
            <p:ph type="body" idx="1"/>
          </p:nvPr>
        </p:nvSpPr>
        <p:spPr/>
        <p:txBody>
          <a:bodyPr/>
          <a:lstStyle/>
          <a:p>
            <a:pPr>
              <a:lnSpc>
                <a:spcPct val="90000"/>
              </a:lnSpc>
            </a:pPr>
            <a:r>
              <a:rPr lang="en-US"/>
              <a:t>Cry1A, Cry3A modification was used under </a:t>
            </a:r>
            <a:r>
              <a:rPr lang="en-US" i="1"/>
              <a:t>Agrobacterium</a:t>
            </a:r>
            <a:r>
              <a:rPr lang="en-US"/>
              <a:t> T-DNA promoter and Cauliflower mosaic virus 35s.</a:t>
            </a:r>
          </a:p>
          <a:p>
            <a:pPr>
              <a:lnSpc>
                <a:spcPct val="90000"/>
              </a:lnSpc>
            </a:pPr>
            <a:r>
              <a:rPr lang="en-US"/>
              <a:t>Low expression in tomato, potato and tobacco plants.</a:t>
            </a:r>
          </a:p>
          <a:p>
            <a:pPr>
              <a:lnSpc>
                <a:spcPct val="90000"/>
              </a:lnSpc>
            </a:pPr>
            <a:r>
              <a:rPr lang="en-US"/>
              <a:t>Stability increase by codon optimization of prokaryotic gene</a:t>
            </a:r>
          </a:p>
          <a:p>
            <a:pPr>
              <a:lnSpc>
                <a:spcPct val="90000"/>
              </a:lnSpc>
            </a:pPr>
            <a:r>
              <a:rPr lang="en-US"/>
              <a:t>Target specific pests</a:t>
            </a:r>
          </a:p>
          <a:p>
            <a:pPr>
              <a:lnSpc>
                <a:spcPct val="90000"/>
              </a:lnSpc>
            </a:pPr>
            <a:r>
              <a:rPr lang="en-US"/>
              <a:t>Cotton and maize give stability wit Bt Cry gene </a:t>
            </a:r>
          </a:p>
          <a:p>
            <a:pPr>
              <a:lnSpc>
                <a:spcPct val="90000"/>
              </a:lnSpc>
            </a:pPr>
            <a:endParaRPr lang="en-US"/>
          </a:p>
          <a:p>
            <a:pPr>
              <a:lnSpc>
                <a:spcPct val="90000"/>
              </a:lnSpc>
            </a:pPr>
            <a:endParaRPr lang="en-US"/>
          </a:p>
        </p:txBody>
      </p:sp>
    </p:spTree>
    <p:extLst>
      <p:ext uri="{BB962C8B-B14F-4D97-AF65-F5344CB8AC3E}">
        <p14:creationId xmlns:p14="http://schemas.microsoft.com/office/powerpoint/2010/main" val="3760557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0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098" y="84787"/>
            <a:ext cx="10972800" cy="1417638"/>
          </a:xfrm>
          <a:effectLst>
            <a:reflection blurRad="6350" stA="50000" endA="300" endPos="90000" dir="5400000" sy="-100000" algn="bl" rotWithShape="0"/>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Autofit/>
          </a:bodyPr>
          <a:lstStyle/>
          <a:p>
            <a:r>
              <a:rPr lang="en-US" dirty="0">
                <a:solidFill>
                  <a:srgbClr val="0070C0"/>
                </a:solidFill>
                <a:effectLst>
                  <a:glow rad="101600">
                    <a:schemeClr val="accent1">
                      <a:satMod val="175000"/>
                      <a:alpha val="40000"/>
                    </a:schemeClr>
                  </a:glow>
                </a:effectLst>
                <a:latin typeface="+mj-lt"/>
              </a:rPr>
              <a:t>CLASSES OF INSECT THAT CAUSE CROP DAMAGE</a:t>
            </a:r>
          </a:p>
        </p:txBody>
      </p:sp>
      <p:sp>
        <p:nvSpPr>
          <p:cNvPr id="3" name="Content Placeholder 2"/>
          <p:cNvSpPr>
            <a:spLocks noGrp="1"/>
          </p:cNvSpPr>
          <p:nvPr>
            <p:ph idx="1"/>
          </p:nvPr>
        </p:nvSpPr>
        <p:spPr>
          <a:xfrm>
            <a:off x="609600" y="1371600"/>
            <a:ext cx="10972800" cy="5486400"/>
          </a:xfrm>
          <a:noFill/>
        </p:spPr>
        <p:txBody>
          <a:bodyPr/>
          <a:lstStyle/>
          <a:p>
            <a:pPr marL="0" indent="0" algn="just">
              <a:buNone/>
            </a:pPr>
            <a:r>
              <a:rPr lang="en-US" sz="2400" dirty="0">
                <a:latin typeface="+mj-lt"/>
              </a:rPr>
              <a:t> </a:t>
            </a:r>
          </a:p>
        </p:txBody>
      </p:sp>
      <p:sp>
        <p:nvSpPr>
          <p:cNvPr id="6" name="Rounded Rectangle 5"/>
          <p:cNvSpPr/>
          <p:nvPr/>
        </p:nvSpPr>
        <p:spPr>
          <a:xfrm>
            <a:off x="1600200" y="1434385"/>
            <a:ext cx="91440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i="1" dirty="0">
                <a:solidFill>
                  <a:srgbClr val="C00000"/>
                </a:solidFill>
                <a:latin typeface="+mj-lt"/>
              </a:rPr>
              <a:t>CLASSES OF INSECT</a:t>
            </a:r>
          </a:p>
        </p:txBody>
      </p:sp>
      <p:sp>
        <p:nvSpPr>
          <p:cNvPr id="7" name="Down Arrow 6"/>
          <p:cNvSpPr/>
          <p:nvPr/>
        </p:nvSpPr>
        <p:spPr>
          <a:xfrm>
            <a:off x="1933440" y="2297807"/>
            <a:ext cx="381000" cy="161361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Down Arrow 7"/>
          <p:cNvSpPr/>
          <p:nvPr/>
        </p:nvSpPr>
        <p:spPr>
          <a:xfrm>
            <a:off x="4011769" y="2309612"/>
            <a:ext cx="381000" cy="161361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Down Arrow 8"/>
          <p:cNvSpPr/>
          <p:nvPr/>
        </p:nvSpPr>
        <p:spPr>
          <a:xfrm>
            <a:off x="6035898" y="2328930"/>
            <a:ext cx="381000" cy="161361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Down Arrow 9"/>
          <p:cNvSpPr/>
          <p:nvPr/>
        </p:nvSpPr>
        <p:spPr>
          <a:xfrm>
            <a:off x="8128714" y="2294586"/>
            <a:ext cx="381000" cy="161361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Down Arrow 10"/>
          <p:cNvSpPr/>
          <p:nvPr/>
        </p:nvSpPr>
        <p:spPr>
          <a:xfrm>
            <a:off x="10172700" y="2297807"/>
            <a:ext cx="381000" cy="161361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Oval 13"/>
          <p:cNvSpPr/>
          <p:nvPr/>
        </p:nvSpPr>
        <p:spPr>
          <a:xfrm>
            <a:off x="1185660" y="3942544"/>
            <a:ext cx="187656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263989" y="3942544"/>
            <a:ext cx="187656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88118" y="3942544"/>
            <a:ext cx="187656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380934" y="3951130"/>
            <a:ext cx="187656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24920" y="3942544"/>
            <a:ext cx="187656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581" y="3839244"/>
            <a:ext cx="2275358" cy="2416400"/>
          </a:xfrm>
          <a:prstGeom prst="ellipse">
            <a:avLst/>
          </a:prstGeom>
          <a:ln>
            <a:noFill/>
          </a:ln>
          <a:effectLst>
            <a:softEdge rad="112500"/>
          </a:effectLst>
        </p:spPr>
      </p:pic>
      <p:sp>
        <p:nvSpPr>
          <p:cNvPr id="21" name="Rectangle 20"/>
          <p:cNvSpPr/>
          <p:nvPr/>
        </p:nvSpPr>
        <p:spPr>
          <a:xfrm>
            <a:off x="685801" y="6223446"/>
            <a:ext cx="2070279" cy="5446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solidFill>
                  <a:srgbClr val="C00000"/>
                </a:solidFill>
              </a:rPr>
              <a:t>ORDER LEPIDOPTERA</a:t>
            </a:r>
          </a:p>
        </p:txBody>
      </p:sp>
      <p:sp>
        <p:nvSpPr>
          <p:cNvPr id="22" name="Rectangle 21"/>
          <p:cNvSpPr/>
          <p:nvPr/>
        </p:nvSpPr>
        <p:spPr>
          <a:xfrm>
            <a:off x="2916747" y="6223446"/>
            <a:ext cx="2070279" cy="5446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solidFill>
                  <a:srgbClr val="C00000"/>
                </a:solidFill>
              </a:rPr>
              <a:t>ORDER DIPTERA</a:t>
            </a:r>
          </a:p>
        </p:txBody>
      </p:sp>
      <p:sp>
        <p:nvSpPr>
          <p:cNvPr id="23" name="Rectangle 22"/>
          <p:cNvSpPr/>
          <p:nvPr/>
        </p:nvSpPr>
        <p:spPr>
          <a:xfrm>
            <a:off x="5137061" y="6221567"/>
            <a:ext cx="2070279" cy="5446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solidFill>
                  <a:srgbClr val="C00000"/>
                </a:solidFill>
              </a:rPr>
              <a:t>ORDER ORTHOPTERA</a:t>
            </a:r>
          </a:p>
        </p:txBody>
      </p:sp>
      <p:sp>
        <p:nvSpPr>
          <p:cNvPr id="24" name="Rectangle 23"/>
          <p:cNvSpPr/>
          <p:nvPr/>
        </p:nvSpPr>
        <p:spPr>
          <a:xfrm>
            <a:off x="7354642" y="6255644"/>
            <a:ext cx="2070279" cy="5446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solidFill>
                  <a:srgbClr val="C00000"/>
                </a:solidFill>
              </a:rPr>
              <a:t>ORDER HOMOPTERA</a:t>
            </a:r>
          </a:p>
        </p:txBody>
      </p:sp>
      <p:sp>
        <p:nvSpPr>
          <p:cNvPr id="25" name="Rectangle 24"/>
          <p:cNvSpPr/>
          <p:nvPr/>
        </p:nvSpPr>
        <p:spPr>
          <a:xfrm>
            <a:off x="9512122" y="6270937"/>
            <a:ext cx="2070279" cy="5446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solidFill>
                  <a:srgbClr val="C00000"/>
                </a:solidFill>
              </a:rPr>
              <a:t>ORDER COLEOPTERA</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112" y="3863927"/>
            <a:ext cx="2220314" cy="2338858"/>
          </a:xfrm>
          <a:prstGeom prst="ellipse">
            <a:avLst/>
          </a:prstGeom>
          <a:ln>
            <a:noFill/>
          </a:ln>
          <a:effectLst>
            <a:softEdge rad="112500"/>
          </a:effectLst>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5177" y="3839244"/>
            <a:ext cx="2284293" cy="2384202"/>
          </a:xfrm>
          <a:prstGeom prst="ellipse">
            <a:avLst/>
          </a:prstGeom>
          <a:ln>
            <a:noFill/>
          </a:ln>
          <a:effectLst>
            <a:softEdge rad="112500"/>
          </a:effectLst>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5120" y="3908201"/>
            <a:ext cx="2209800" cy="2309881"/>
          </a:xfrm>
          <a:prstGeom prst="ellipse">
            <a:avLst/>
          </a:prstGeom>
          <a:ln>
            <a:noFill/>
          </a:ln>
          <a:effectLst>
            <a:softEdge rad="112500"/>
          </a:effectLst>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7495" y="3863928"/>
            <a:ext cx="2219727" cy="2391717"/>
          </a:xfrm>
          <a:prstGeom prst="ellipse">
            <a:avLst/>
          </a:prstGeom>
          <a:ln>
            <a:noFill/>
          </a:ln>
          <a:effectLst>
            <a:softEdge rad="112500"/>
          </a:effectLst>
        </p:spPr>
      </p:pic>
    </p:spTree>
    <p:extLst>
      <p:ext uri="{BB962C8B-B14F-4D97-AF65-F5344CB8AC3E}">
        <p14:creationId xmlns:p14="http://schemas.microsoft.com/office/powerpoint/2010/main" val="271343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620"/>
            <a:ext cx="10972800" cy="1417638"/>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r>
              <a:rPr lang="en-US" dirty="0">
                <a:solidFill>
                  <a:srgbClr val="0070C0"/>
                </a:solidFill>
                <a:effectLst>
                  <a:glow rad="101600">
                    <a:schemeClr val="accent1">
                      <a:satMod val="175000"/>
                      <a:alpha val="40000"/>
                    </a:schemeClr>
                  </a:glow>
                </a:effectLst>
                <a:latin typeface="+mj-lt"/>
              </a:rPr>
              <a:t> GM STRATEGIES FOR INSECT RESISTANCE: THE </a:t>
            </a:r>
            <a:r>
              <a:rPr lang="en-US" i="1" dirty="0">
                <a:solidFill>
                  <a:srgbClr val="0070C0"/>
                </a:solidFill>
                <a:effectLst>
                  <a:glow rad="101600">
                    <a:schemeClr val="accent1">
                      <a:satMod val="175000"/>
                      <a:alpha val="40000"/>
                    </a:schemeClr>
                  </a:glow>
                </a:effectLst>
                <a:latin typeface="+mj-lt"/>
              </a:rPr>
              <a:t>Bt </a:t>
            </a:r>
            <a:r>
              <a:rPr lang="en-US" dirty="0">
                <a:solidFill>
                  <a:srgbClr val="0070C0"/>
                </a:solidFill>
                <a:effectLst>
                  <a:glow rad="101600">
                    <a:schemeClr val="accent1">
                      <a:satMod val="175000"/>
                      <a:alpha val="40000"/>
                    </a:schemeClr>
                  </a:glow>
                </a:effectLst>
                <a:latin typeface="+mj-lt"/>
              </a:rPr>
              <a:t>APPROACH</a:t>
            </a:r>
          </a:p>
        </p:txBody>
      </p:sp>
      <p:sp>
        <p:nvSpPr>
          <p:cNvPr id="3" name="Content Placeholder 2"/>
          <p:cNvSpPr>
            <a:spLocks noGrp="1"/>
          </p:cNvSpPr>
          <p:nvPr>
            <p:ph idx="1"/>
          </p:nvPr>
        </p:nvSpPr>
        <p:spPr>
          <a:xfrm>
            <a:off x="609600" y="1447800"/>
            <a:ext cx="10972800" cy="3820886"/>
          </a:xfrm>
          <a:noFill/>
        </p:spPr>
        <p:txBody>
          <a:bodyPr>
            <a:normAutofit fontScale="92500" lnSpcReduction="10000"/>
          </a:bodyPr>
          <a:lstStyle/>
          <a:p>
            <a:pPr algn="just"/>
            <a:r>
              <a:rPr lang="en-US" sz="2400" dirty="0">
                <a:latin typeface="+mj-lt"/>
              </a:rPr>
              <a:t>There are two approaches for insect resistance: </a:t>
            </a:r>
          </a:p>
          <a:p>
            <a:pPr algn="just"/>
            <a:endParaRPr lang="en-US" sz="2400" dirty="0">
              <a:latin typeface="+mj-lt"/>
            </a:endParaRPr>
          </a:p>
          <a:p>
            <a:pPr algn="just"/>
            <a:r>
              <a:rPr lang="en-US" sz="2400" b="1" dirty="0">
                <a:solidFill>
                  <a:srgbClr val="C00000"/>
                </a:solidFill>
                <a:latin typeface="+mj-lt"/>
              </a:rPr>
              <a:t>FIRST ---- </a:t>
            </a:r>
            <a:r>
              <a:rPr lang="en-US" sz="2400" dirty="0">
                <a:latin typeface="+mj-lt"/>
              </a:rPr>
              <a:t>the use of bacterial insecticidal genes to provide protection from pest damage.</a:t>
            </a:r>
          </a:p>
          <a:p>
            <a:pPr algn="just"/>
            <a:endParaRPr lang="en-US" sz="2400" dirty="0">
              <a:latin typeface="+mj-lt"/>
            </a:endParaRPr>
          </a:p>
          <a:p>
            <a:pPr algn="just"/>
            <a:r>
              <a:rPr lang="en-US" sz="2400" b="1" dirty="0">
                <a:solidFill>
                  <a:srgbClr val="C00000"/>
                </a:solidFill>
                <a:latin typeface="+mj-lt"/>
              </a:rPr>
              <a:t>SECOND---- </a:t>
            </a:r>
            <a:r>
              <a:rPr lang="en-US" sz="2400" dirty="0">
                <a:latin typeface="+mj-lt"/>
              </a:rPr>
              <a:t>the potential for using endogenous plant-protection mechanisms (the copy nature approach).</a:t>
            </a:r>
          </a:p>
          <a:p>
            <a:pPr algn="just"/>
            <a:endParaRPr lang="en-US" sz="2400" dirty="0">
              <a:latin typeface="+mj-lt"/>
            </a:endParaRPr>
          </a:p>
          <a:p>
            <a:pPr algn="just"/>
            <a:r>
              <a:rPr lang="en-US" sz="2400" b="1" dirty="0">
                <a:solidFill>
                  <a:srgbClr val="C00000"/>
                </a:solidFill>
                <a:latin typeface="+mj-lt"/>
              </a:rPr>
              <a:t>EXAMPLE---- </a:t>
            </a:r>
            <a:r>
              <a:rPr lang="en-US" sz="2400" dirty="0">
                <a:latin typeface="+mj-lt"/>
              </a:rPr>
              <a:t>the most widespread example is the use of the </a:t>
            </a:r>
            <a:r>
              <a:rPr lang="en-US" sz="2400" i="1" dirty="0">
                <a:latin typeface="+mj-lt"/>
              </a:rPr>
              <a:t>cry </a:t>
            </a:r>
            <a:r>
              <a:rPr lang="en-US" sz="2400" dirty="0">
                <a:latin typeface="+mj-lt"/>
              </a:rPr>
              <a:t>endotoxin genes from </a:t>
            </a:r>
            <a:r>
              <a:rPr lang="en-US" sz="2400" i="1" dirty="0">
                <a:latin typeface="+mj-lt"/>
              </a:rPr>
              <a:t>Bacillus thuringenesis. </a:t>
            </a:r>
            <a:endParaRPr lang="en-US" sz="2400" b="1" dirty="0">
              <a:solidFill>
                <a:srgbClr val="C00000"/>
              </a:solidFill>
              <a:latin typeface="+mj-lt"/>
            </a:endParaRPr>
          </a:p>
        </p:txBody>
      </p:sp>
    </p:spTree>
    <p:extLst>
      <p:ext uri="{BB962C8B-B14F-4D97-AF65-F5344CB8AC3E}">
        <p14:creationId xmlns:p14="http://schemas.microsoft.com/office/powerpoint/2010/main" val="64055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420"/>
            <a:ext cx="10972800" cy="1417638"/>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r>
              <a:rPr lang="en-US" dirty="0">
                <a:solidFill>
                  <a:srgbClr val="0070C0"/>
                </a:solidFill>
                <a:effectLst>
                  <a:glow rad="101600">
                    <a:schemeClr val="accent1">
                      <a:satMod val="175000"/>
                      <a:alpha val="40000"/>
                    </a:schemeClr>
                  </a:glow>
                </a:effectLst>
                <a:latin typeface="+mj-lt"/>
              </a:rPr>
              <a:t> INSECTICIDAL CRYSTAL PROTEIN (ICP)</a:t>
            </a:r>
          </a:p>
        </p:txBody>
      </p:sp>
      <p:sp>
        <p:nvSpPr>
          <p:cNvPr id="3" name="Content Placeholder 2"/>
          <p:cNvSpPr>
            <a:spLocks noGrp="1"/>
          </p:cNvSpPr>
          <p:nvPr>
            <p:ph idx="1"/>
          </p:nvPr>
        </p:nvSpPr>
        <p:spPr>
          <a:xfrm>
            <a:off x="841828" y="1582058"/>
            <a:ext cx="10972800" cy="4034971"/>
          </a:xfrm>
          <a:noFill/>
        </p:spPr>
        <p:txBody>
          <a:bodyPr>
            <a:normAutofit/>
          </a:bodyPr>
          <a:lstStyle/>
          <a:p>
            <a:pPr algn="just"/>
            <a:r>
              <a:rPr lang="en-US" sz="2400" dirty="0">
                <a:latin typeface="+mj-lt"/>
              </a:rPr>
              <a:t>The bacteria produces an ICP , which forms inclusion bodies of </a:t>
            </a:r>
            <a:r>
              <a:rPr lang="en-US" sz="2400" b="1" dirty="0">
                <a:solidFill>
                  <a:srgbClr val="C00000"/>
                </a:solidFill>
                <a:latin typeface="+mj-lt"/>
              </a:rPr>
              <a:t>cuboidal</a:t>
            </a:r>
            <a:r>
              <a:rPr lang="en-US" sz="2400" dirty="0">
                <a:solidFill>
                  <a:srgbClr val="C00000"/>
                </a:solidFill>
                <a:latin typeface="+mj-lt"/>
              </a:rPr>
              <a:t> </a:t>
            </a:r>
            <a:r>
              <a:rPr lang="en-US" sz="2400" b="1" dirty="0">
                <a:solidFill>
                  <a:srgbClr val="C00000"/>
                </a:solidFill>
                <a:latin typeface="+mj-lt"/>
              </a:rPr>
              <a:t>crystals</a:t>
            </a:r>
            <a:r>
              <a:rPr lang="en-US" sz="2400" dirty="0">
                <a:solidFill>
                  <a:srgbClr val="C00000"/>
                </a:solidFill>
                <a:latin typeface="+mj-lt"/>
              </a:rPr>
              <a:t> </a:t>
            </a:r>
            <a:r>
              <a:rPr lang="en-US" sz="2400" dirty="0">
                <a:latin typeface="+mj-lt"/>
              </a:rPr>
              <a:t>during sporulation.</a:t>
            </a:r>
          </a:p>
          <a:p>
            <a:pPr algn="just"/>
            <a:endParaRPr lang="en-US" sz="2400" dirty="0">
              <a:latin typeface="+mj-lt"/>
            </a:endParaRPr>
          </a:p>
          <a:p>
            <a:pPr algn="just"/>
            <a:r>
              <a:rPr lang="en-US" sz="2400" dirty="0">
                <a:latin typeface="+mj-lt"/>
              </a:rPr>
              <a:t>ICP are one of the </a:t>
            </a:r>
            <a:r>
              <a:rPr lang="en-US" sz="2400" b="1" dirty="0">
                <a:solidFill>
                  <a:srgbClr val="C00000"/>
                </a:solidFill>
                <a:latin typeface="+mj-lt"/>
              </a:rPr>
              <a:t>several classes of endotoxins </a:t>
            </a:r>
            <a:r>
              <a:rPr lang="en-US" sz="2400" dirty="0">
                <a:latin typeface="+mj-lt"/>
              </a:rPr>
              <a:t>produced by the sporulating bacteria; they were originally classified as </a:t>
            </a:r>
            <a:r>
              <a:rPr lang="el-GR" sz="2400" dirty="0">
                <a:latin typeface="+mj-lt"/>
              </a:rPr>
              <a:t>δ</a:t>
            </a:r>
            <a:r>
              <a:rPr lang="en-US" sz="2400" dirty="0">
                <a:latin typeface="+mj-lt"/>
              </a:rPr>
              <a:t>-endotoxins, to distinguish them from other classes of </a:t>
            </a:r>
            <a:r>
              <a:rPr lang="el-GR" sz="2400" dirty="0">
                <a:latin typeface="+mj-lt"/>
              </a:rPr>
              <a:t>α</a:t>
            </a:r>
            <a:r>
              <a:rPr lang="en-US" sz="2400" dirty="0">
                <a:latin typeface="+mj-lt"/>
              </a:rPr>
              <a:t>-, </a:t>
            </a:r>
            <a:r>
              <a:rPr lang="el-GR" sz="2400" dirty="0">
                <a:latin typeface="+mj-lt"/>
              </a:rPr>
              <a:t>β</a:t>
            </a:r>
            <a:r>
              <a:rPr lang="en-US" sz="2400" dirty="0">
                <a:latin typeface="+mj-lt"/>
              </a:rPr>
              <a:t>-endotoxins.</a:t>
            </a:r>
          </a:p>
          <a:p>
            <a:pPr algn="just"/>
            <a:endParaRPr lang="en-US" sz="2400" dirty="0">
              <a:latin typeface="+mj-lt"/>
            </a:endParaRPr>
          </a:p>
          <a:p>
            <a:pPr algn="just"/>
            <a:r>
              <a:rPr lang="en-US" sz="2400" dirty="0">
                <a:latin typeface="+mj-lt"/>
              </a:rPr>
              <a:t> The </a:t>
            </a:r>
            <a:r>
              <a:rPr lang="en-US" sz="2400" b="1" i="1" dirty="0">
                <a:solidFill>
                  <a:srgbClr val="C00000"/>
                </a:solidFill>
                <a:latin typeface="+mj-lt"/>
              </a:rPr>
              <a:t>cry </a:t>
            </a:r>
            <a:r>
              <a:rPr lang="en-US" sz="2400" b="1" dirty="0">
                <a:solidFill>
                  <a:srgbClr val="C00000"/>
                </a:solidFill>
                <a:latin typeface="+mj-lt"/>
              </a:rPr>
              <a:t>genes </a:t>
            </a:r>
            <a:r>
              <a:rPr lang="en-US" sz="2400" dirty="0">
                <a:latin typeface="+mj-lt"/>
              </a:rPr>
              <a:t>are carried on plasmids and belong to a superfamily of related genes.  </a:t>
            </a:r>
          </a:p>
        </p:txBody>
      </p:sp>
    </p:spTree>
    <p:extLst>
      <p:ext uri="{BB962C8B-B14F-4D97-AF65-F5344CB8AC3E}">
        <p14:creationId xmlns:p14="http://schemas.microsoft.com/office/powerpoint/2010/main" val="131393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r>
              <a:rPr lang="en-US" dirty="0">
                <a:solidFill>
                  <a:srgbClr val="0070C0"/>
                </a:solidFill>
                <a:effectLst>
                  <a:glow rad="101600">
                    <a:schemeClr val="accent1">
                      <a:satMod val="175000"/>
                      <a:alpha val="40000"/>
                    </a:schemeClr>
                  </a:glow>
                </a:effectLst>
                <a:latin typeface="+mj-lt"/>
              </a:rPr>
              <a:t>COMPARISON OF THE STRUCTURES OF CLASSES OF cry PROTEINS</a:t>
            </a:r>
            <a:endParaRPr lang="en-US" dirty="0">
              <a:latin typeface="+mj-lt"/>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5282" t="14906" r="6221" b="10446"/>
          <a:stretch/>
        </p:blipFill>
        <p:spPr>
          <a:xfrm>
            <a:off x="609600" y="1524000"/>
            <a:ext cx="10972800" cy="533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707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no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en-US" dirty="0">
                <a:solidFill>
                  <a:srgbClr val="0070C0"/>
                </a:solidFill>
                <a:effectLst>
                  <a:glow rad="101600">
                    <a:schemeClr val="accent1">
                      <a:satMod val="175000"/>
                      <a:alpha val="40000"/>
                    </a:schemeClr>
                  </a:glow>
                </a:effectLst>
                <a:latin typeface="+mj-lt"/>
              </a:rPr>
              <a:t> </a:t>
            </a:r>
            <a:r>
              <a:rPr lang="en-US" i="1" dirty="0">
                <a:solidFill>
                  <a:srgbClr val="0070C0"/>
                </a:solidFill>
                <a:effectLst>
                  <a:glow rad="101600">
                    <a:schemeClr val="accent1">
                      <a:satMod val="175000"/>
                      <a:alpha val="40000"/>
                    </a:schemeClr>
                  </a:glow>
                </a:effectLst>
                <a:latin typeface="+mj-lt"/>
              </a:rPr>
              <a:t>cry </a:t>
            </a:r>
            <a:r>
              <a:rPr lang="en-US" dirty="0">
                <a:solidFill>
                  <a:srgbClr val="0070C0"/>
                </a:solidFill>
                <a:effectLst>
                  <a:glow rad="101600">
                    <a:schemeClr val="accent1">
                      <a:satMod val="175000"/>
                      <a:alpha val="40000"/>
                    </a:schemeClr>
                  </a:glow>
                </a:effectLst>
                <a:latin typeface="+mj-lt"/>
              </a:rPr>
              <a:t>PROTEINS</a:t>
            </a:r>
          </a:p>
        </p:txBody>
      </p:sp>
      <p:sp>
        <p:nvSpPr>
          <p:cNvPr id="3" name="Content Placeholder 2"/>
          <p:cNvSpPr>
            <a:spLocks noGrp="1"/>
          </p:cNvSpPr>
          <p:nvPr>
            <p:ph idx="1"/>
          </p:nvPr>
        </p:nvSpPr>
        <p:spPr>
          <a:xfrm>
            <a:off x="609600" y="1524000"/>
            <a:ext cx="10972800" cy="5334000"/>
          </a:xfrm>
          <a:noFill/>
        </p:spPr>
        <p:txBody>
          <a:bodyPr>
            <a:normAutofit/>
          </a:bodyPr>
          <a:lstStyle/>
          <a:p>
            <a:pPr algn="just"/>
            <a:r>
              <a:rPr lang="en-US" sz="2400" dirty="0">
                <a:latin typeface="+mj-lt"/>
              </a:rPr>
              <a:t>There are large </a:t>
            </a:r>
            <a:r>
              <a:rPr lang="en-US" sz="2400" dirty="0">
                <a:solidFill>
                  <a:srgbClr val="C00000"/>
                </a:solidFill>
                <a:latin typeface="+mj-lt"/>
              </a:rPr>
              <a:t>differences in size </a:t>
            </a:r>
            <a:r>
              <a:rPr lang="en-US" sz="2400" dirty="0">
                <a:latin typeface="+mj-lt"/>
              </a:rPr>
              <a:t>among different </a:t>
            </a:r>
            <a:r>
              <a:rPr lang="en-US" sz="2400" i="1" dirty="0">
                <a:latin typeface="+mj-lt"/>
              </a:rPr>
              <a:t>cry </a:t>
            </a:r>
            <a:r>
              <a:rPr lang="en-US" sz="2400" dirty="0">
                <a:latin typeface="+mj-lt"/>
              </a:rPr>
              <a:t>proteins.</a:t>
            </a:r>
          </a:p>
          <a:p>
            <a:pPr algn="just"/>
            <a:r>
              <a:rPr lang="en-US" sz="2400" dirty="0">
                <a:latin typeface="+mj-lt"/>
              </a:rPr>
              <a:t>The large size proteins are of </a:t>
            </a:r>
            <a:r>
              <a:rPr lang="en-US" sz="2400" dirty="0">
                <a:solidFill>
                  <a:srgbClr val="C00000"/>
                </a:solidFill>
                <a:latin typeface="+mj-lt"/>
              </a:rPr>
              <a:t>≈130kDa </a:t>
            </a:r>
            <a:r>
              <a:rPr lang="en-US" sz="2400" dirty="0">
                <a:latin typeface="+mj-lt"/>
              </a:rPr>
              <a:t>and smaller protein size is </a:t>
            </a:r>
            <a:r>
              <a:rPr lang="en-US" sz="2400" dirty="0">
                <a:solidFill>
                  <a:srgbClr val="C00000"/>
                </a:solidFill>
                <a:latin typeface="+mj-lt"/>
              </a:rPr>
              <a:t>≈70kDa. </a:t>
            </a:r>
          </a:p>
          <a:p>
            <a:pPr algn="just"/>
            <a:r>
              <a:rPr lang="en-US" sz="2400" dirty="0">
                <a:latin typeface="+mj-lt"/>
              </a:rPr>
              <a:t>There is a considerable difference in size among different subfamilies but they share a common active core comprising </a:t>
            </a:r>
            <a:r>
              <a:rPr lang="en-US" sz="2400" dirty="0">
                <a:solidFill>
                  <a:srgbClr val="C00000"/>
                </a:solidFill>
                <a:latin typeface="+mj-lt"/>
              </a:rPr>
              <a:t>three domains. </a:t>
            </a:r>
          </a:p>
          <a:p>
            <a:pPr algn="just"/>
            <a:r>
              <a:rPr lang="en-US" sz="2400" dirty="0">
                <a:latin typeface="+mj-lt"/>
              </a:rPr>
              <a:t>The </a:t>
            </a:r>
            <a:r>
              <a:rPr lang="en-US" sz="2400" dirty="0">
                <a:solidFill>
                  <a:srgbClr val="C00000"/>
                </a:solidFill>
                <a:latin typeface="+mj-lt"/>
              </a:rPr>
              <a:t>N-terminal end </a:t>
            </a:r>
            <a:r>
              <a:rPr lang="en-US" sz="2400" dirty="0">
                <a:latin typeface="+mj-lt"/>
              </a:rPr>
              <a:t>of each gene has a similar organization.</a:t>
            </a:r>
          </a:p>
          <a:p>
            <a:pPr algn="just"/>
            <a:r>
              <a:rPr lang="en-US" sz="2400" dirty="0">
                <a:latin typeface="+mj-lt"/>
              </a:rPr>
              <a:t>The larger proteins such as </a:t>
            </a:r>
            <a:r>
              <a:rPr lang="en-US" sz="2400" dirty="0">
                <a:solidFill>
                  <a:srgbClr val="C00000"/>
                </a:solidFill>
                <a:latin typeface="+mj-lt"/>
              </a:rPr>
              <a:t>cry1 group</a:t>
            </a:r>
            <a:r>
              <a:rPr lang="en-US" sz="2400" dirty="0">
                <a:latin typeface="+mj-lt"/>
              </a:rPr>
              <a:t> are inactive, and are activated by proteolytic removal of the C-terminal sequence.  </a:t>
            </a:r>
          </a:p>
        </p:txBody>
      </p:sp>
    </p:spTree>
    <p:extLst>
      <p:ext uri="{BB962C8B-B14F-4D97-AF65-F5344CB8AC3E}">
        <p14:creationId xmlns:p14="http://schemas.microsoft.com/office/powerpoint/2010/main" val="513590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ashore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eashore design slides.potx" id="{C14410CA-75A1-4039-B0D2-306BA380D4B5}" vid="{F869618E-08B6-48F2-946D-30C4613A87FB}"/>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Seashore design slides</Template>
  <TotalTime>951</TotalTime>
  <Words>2417</Words>
  <Application>Microsoft Macintosh PowerPoint</Application>
  <PresentationFormat>Widescreen</PresentationFormat>
  <Paragraphs>200</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Century Gothic</vt:lpstr>
      <vt:lpstr>Courier New</vt:lpstr>
      <vt:lpstr>Palatino Linotype</vt:lpstr>
      <vt:lpstr>Wingdings</vt:lpstr>
      <vt:lpstr>Seashore design template</vt:lpstr>
      <vt:lpstr>THE GENETIC MANIPULATION OF PEST RESISTANCE</vt:lpstr>
      <vt:lpstr>INTRODUCTION</vt:lpstr>
      <vt:lpstr>CONTINUE……</vt:lpstr>
      <vt:lpstr> COMMON INSECT PESTS OF MAJOR CROPS</vt:lpstr>
      <vt:lpstr>CLASSES OF INSECT THAT CAUSE CROP DAMAGE</vt:lpstr>
      <vt:lpstr> GM STRATEGIES FOR INSECT RESISTANCE: THE Bt APPROACH</vt:lpstr>
      <vt:lpstr> INSECTICIDAL CRYSTAL PROTEIN (ICP)</vt:lpstr>
      <vt:lpstr>COMPARISON OF THE STRUCTURES OF CLASSES OF cry PROTEINS</vt:lpstr>
      <vt:lpstr> cry PROTEINS</vt:lpstr>
      <vt:lpstr> THREE DOMAINS</vt:lpstr>
      <vt:lpstr> RIBBON MODEL OF THE Cry1Aa TOXIN MOLECULE</vt:lpstr>
      <vt:lpstr> MODE OF ACTION OF δ-ENDOTOXINS</vt:lpstr>
      <vt:lpstr>CONTINUE……</vt:lpstr>
      <vt:lpstr>DIAGRAMMATIC REPRESENTATION OF δ-ENDOTOXIN </vt:lpstr>
      <vt:lpstr>THE USE OF Bt AS A BIO PESTICIDE</vt:lpstr>
      <vt:lpstr>DRAWBACKS</vt:lpstr>
      <vt:lpstr>Bt-BASED GENETIC MODIFICATION OF PLANTS</vt:lpstr>
      <vt:lpstr>PowerPoint Presentation</vt:lpstr>
      <vt:lpstr>PowerPoint Presentation</vt:lpstr>
      <vt:lpstr>THE PROBLEM OF INSECT RESISTANCE TO Bt</vt:lpstr>
      <vt:lpstr> STRATEGIES TO COUNTERING THE BUILD UP OF INSECT RESISTANCE</vt:lpstr>
      <vt:lpstr>CHIMAERIC PROTEINS</vt:lpstr>
      <vt:lpstr>PowerPoint Presentation</vt:lpstr>
      <vt:lpstr>INTEGRATED PEST MANAGEMENT</vt:lpstr>
      <vt:lpstr>HIGH DOSE\REFUGE APPROACH</vt:lpstr>
      <vt:lpstr>THE ENVIRONMENTAL IMPACT OF Bt CROPS</vt:lpstr>
      <vt:lpstr>‘copy Nature’ STRATEGY</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HOST-PLANT RESISTANCE TO PEST</vt:lpstr>
      <vt:lpstr>CASE STUDY</vt:lpstr>
      <vt:lpstr>INTRODUCTION </vt:lpstr>
      <vt:lpstr>COMMERCIAL LINE DEVELOPMENT</vt:lpstr>
      <vt:lpstr>Bt176 FIRST COMMERCIAL LINE</vt:lpstr>
      <vt:lpstr>SIGNIFICANCE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User</dc:creator>
  <cp:lastModifiedBy>Dr Shagufta Naz</cp:lastModifiedBy>
  <cp:revision>57</cp:revision>
  <dcterms:created xsi:type="dcterms:W3CDTF">2018-02-25T11:46:59Z</dcterms:created>
  <dcterms:modified xsi:type="dcterms:W3CDTF">2020-05-10T10:35:49Z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